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/>
    <p:restoredTop sz="94694"/>
  </p:normalViewPr>
  <p:slideViewPr>
    <p:cSldViewPr snapToGrid="0" snapToObjects="1">
      <p:cViewPr varScale="1">
        <p:scale>
          <a:sx n="64" d="100"/>
          <a:sy n="64" d="100"/>
        </p:scale>
        <p:origin x="4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ED8E6-8BF0-1A47-9155-16C2B3B7E3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7E6855-F1A1-6A4C-BC4D-FFE932FA2E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AD5E7C-EDB2-204F-A9D1-2AA8B1A79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0D1B8-93E4-314A-A058-64EA128AAACE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30C896-A2CE-AF4F-84EF-04B3FA277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7642F4-831A-A740-9C65-A033D8869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EB442-2AA3-1D49-93E0-AD27D13E1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541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7E94E-7A7B-AA4A-A7C2-A2836F1D0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40E83A-7666-8546-99C4-6CCE95D8F3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AD794-17B3-1944-8363-64AFB5082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0D1B8-93E4-314A-A058-64EA128AAACE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2C5493-A318-2F4A-999E-86945D174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4EAF4D-8BF3-B649-94A1-4F0F44716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EB442-2AA3-1D49-93E0-AD27D13E1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3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A0A13D-5CD7-CC41-8151-D53A051D3A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EC2E6B-1CE2-3042-BC8B-BB0D7D2EF0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3541B-B76C-A540-9344-CBD203596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0D1B8-93E4-314A-A058-64EA128AAACE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2C629-E7DD-6D42-865C-866D8FFEC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ECB5F2-5174-EB4A-9313-0B8A9A7AF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EB442-2AA3-1D49-93E0-AD27D13E1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312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56C4A-C5CB-704A-BE0D-E59AC3A57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9AEF2-6546-2E4A-B9E4-8E65B7B370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FA123F-7290-A441-9842-2382F8045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0D1B8-93E4-314A-A058-64EA128AAACE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4CF1B4-7413-4C4C-9498-19C917EB3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1EBCCF-9A4A-BB40-A586-BA9B0BCC4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EB442-2AA3-1D49-93E0-AD27D13E1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364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BCE6E-897F-554E-A4FC-49138C7AC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57F339-9157-3942-9052-E0660FDFAC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07B6D7-05E2-164D-862B-239D84DE7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0D1B8-93E4-314A-A058-64EA128AAACE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698E-ACB0-F541-87D0-759344F13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7B77A4-EEFB-BF44-9220-261895A27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EB442-2AA3-1D49-93E0-AD27D13E1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548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888F6-A263-5442-A330-5FB6D5BD5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8A4BC4-1348-C14D-A486-E8F2D24BA1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A7CD2C-1547-E54C-AA73-FB7B4732FB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0AD6F8-9C52-944E-85BD-22D880699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0D1B8-93E4-314A-A058-64EA128AAACE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F77A35-3CA0-7544-83DD-CC13955CF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7CB874-6C6D-5B4E-8EC2-E0E041C36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EB442-2AA3-1D49-93E0-AD27D13E1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861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A9A84-3C40-664D-A72F-38205A7B8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E3AC4E-27C8-A346-B120-F46A282B59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2AAD45-12FE-034E-B7E4-2D63651B0A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1261DF-B52B-774A-A3E8-7F1636A888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736432-E9EA-8244-A6A7-B4357AA065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5DD4D6-46E0-294E-9F65-ABD81E26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0D1B8-93E4-314A-A058-64EA128AAACE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7BEA8C-4F3F-014C-A860-CA230B98D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F083CD-FB24-A645-A5D2-82CE0CD56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EB442-2AA3-1D49-93E0-AD27D13E1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542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1F57F-1279-1644-86B2-532039E2D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E27602-D083-FB49-87EA-F35487A67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0D1B8-93E4-314A-A058-64EA128AAACE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8F2047-1699-714E-868E-4A451EFBB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2F6ABA-FDE2-054E-A165-1EED52047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EB442-2AA3-1D49-93E0-AD27D13E1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89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32EE64-6629-504F-A01B-02A440AEB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0D1B8-93E4-314A-A058-64EA128AAACE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4FE6CD-1C09-4248-80EC-AC67D37FE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04BD59-A99F-D345-96CD-44177454E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EB442-2AA3-1D49-93E0-AD27D13E1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888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5437C-0395-BE46-98E9-6B34FFC5C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884BD-C9C3-3C42-AF32-F84EFD862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74EBA9-9CF9-6F4D-A787-FCBB26BD35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CB6DA6-5907-0149-8340-E73C9A20D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0D1B8-93E4-314A-A058-64EA128AAACE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2872D0-236A-274A-9CA3-0D49BC015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DA0AE0-397A-4444-92AC-7D8280C14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EB442-2AA3-1D49-93E0-AD27D13E1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795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E995E-8866-634C-B2C7-B67F8B32B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C85CD6-963F-314F-AE53-BE5C0C4FB3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2C73CB-9515-9A4C-B27E-365505823C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C5DB84-E0CC-E14C-AE37-21EB677FB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0D1B8-93E4-314A-A058-64EA128AAACE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8419D6-E176-7343-B20B-8116C0F53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5E100F-D21B-294B-B7F4-BB46FD0CE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EB442-2AA3-1D49-93E0-AD27D13E1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181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C81C14-FC28-1844-9780-861CEE068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7F56B2-3ACC-CC41-B018-EFAF248303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1414F1-B6CD-DA4B-956D-E1A007BA4C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0D1B8-93E4-314A-A058-64EA128AAACE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DBDE15-9B43-6B4A-8DE5-6C26F0AB13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1E64BA-BB69-E540-8CDF-FEDC21D131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EB442-2AA3-1D49-93E0-AD27D13E1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859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ballotpedia.org/San_Francisco,_California,_Proposition_I,_Allow_Private_Vehicles_on_JFK_Drive_and_Connector_Streets_in_Golden_Gate_Park_Initiative_(November_2022)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ballotpedia.org/San_Francisco,_California,_Proposition_J,_Limit_Private_Vehicles_on_JFK_Drive_and_Connector_Streets_in_Golden_Gate_Park_For_Use_as_Recreational_Open_Space_Measure_(November_2022)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file:////var/folders/d0/cszkwjd95fs3p0_ny7rdbn0w0000gn/T/com.microsoft.Word/WebArchiveCopyPasteTempFiles/Biking-Golden-Gate-Park-by-Gabby-Zamudio-via-Yes-on-J-Campaign.jpg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ballotpedia.org/San_Francisco,_California,_Proposition_L,_Sales_Tax_Renewal_for_Transportation_Projects_Measure_(November_2022)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ballotpedia.org/San_Francisco,_California,_Proposition_O,_Additional_Parcel_Tax_to_Fund_City_College_Student_and_Workforce_Development_Programs_Initiative_(November_2022)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file:////var/folders/d0/cszkwjd95fs3p0_ny7rdbn0w0000gn/T/com.microsoft.Word/WebArchiveCopyPasteTempFiles/th%3fid=OIP.1I8QwhoRzOU5TJXMiyzKrQAAAA&amp;pid=Api&amp;P=0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file:////var/folders/d0/cszkwjd95fs3p0_ny7rdbn0w0000gn/T/com.microsoft.Word/WebArchiveCopyPasteTempFiles/th%3fid=OIP.5zXuftU_2nLWWH_1t1ZmMgHaEK&amp;pid=Api&amp;P=0" TargetMode="Externa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asyvoterguide.org/" TargetMode="External"/><Relationship Id="rId2" Type="http://schemas.openxmlformats.org/officeDocument/2006/relationships/hyperlink" Target="https://easyvoterguide.org/wp-content/uploads/2022/09/EVG-Nov2022-Eng.pdf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file:////var/folders/d0/cszkwjd95fs3p0_ny7rdbn0w0000gn/T/com.microsoft.Word/WebArchiveCopyPasteTempFiles/7765%2520Vaping%2520ads%2520instagram%2520youth%25202048%2520x%25202048%2520WEB.jpg" TargetMode="External"/><Relationship Id="rId3" Type="http://schemas.openxmlformats.org/officeDocument/2006/relationships/image" Target="file:////var/folders/d0/cszkwjd95fs3p0_ny7rdbn0w0000gn/T/com.microsoft.Word/WebArchiveCopyPasteTempFiles/th%3fid=OIP.REGPp4VqMQP02xGiDyhFnAHaE7&amp;pid=Api&amp;P=0" TargetMode="External"/><Relationship Id="rId7" Type="http://schemas.openxmlformats.org/officeDocument/2006/relationships/image" Target="../media/image1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file:////var/folders/d0/cszkwjd95fs3p0_ny7rdbn0w0000gn/T/com.microsoft.Word/WebArchiveCopyPasteTempFiles/th%3fid=OIP.AV9gPrpWyaFUKHkUIZTtzgHaHa&amp;pid=Api&amp;P=0" TargetMode="Externa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ballotpedia.org/San_Francisco,_California,_Proposition_F,_Library_Preservation_Fund_Renewal_Amendment_(November_2022)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ballotpedia.org/San_Francisco,_California,_Proposition_G,_Create_Student_Success_Fund_to_Provide_Additional_Grants_to_San_Francisco_Unified_School_District_Amendment_(November_2022)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E693868-34D7-A84B-8AE6-4264655232A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86AC30-D876-C94B-AB85-0E3FB8F6C53A}"/>
              </a:ext>
            </a:extLst>
          </p:cNvPr>
          <p:cNvSpPr txBox="1"/>
          <p:nvPr/>
        </p:nvSpPr>
        <p:spPr>
          <a:xfrm>
            <a:off x="309965" y="0"/>
            <a:ext cx="11639227" cy="6878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To the teacher:     This unit is to get our students more involved in </a:t>
            </a:r>
          </a:p>
          <a:p>
            <a:r>
              <a:rPr lang="en-US" sz="2800" dirty="0"/>
              <a:t>the election process.  It includes:</a:t>
            </a:r>
          </a:p>
          <a:p>
            <a:r>
              <a:rPr lang="en-US" sz="2800" dirty="0"/>
              <a:t>   *   </a:t>
            </a:r>
            <a:r>
              <a:rPr lang="en-US" sz="2800" b="1" dirty="0"/>
              <a:t> a PowerPoint </a:t>
            </a:r>
            <a:r>
              <a:rPr lang="en-US" sz="2800" dirty="0"/>
              <a:t>which has pictures and active links to learn more</a:t>
            </a:r>
          </a:p>
          <a:p>
            <a:r>
              <a:rPr lang="en-US" sz="2800" dirty="0"/>
              <a:t>	about selected propositions.   </a:t>
            </a:r>
          </a:p>
          <a:p>
            <a:r>
              <a:rPr lang="en-US" sz="2800" dirty="0"/>
              <a:t>   *    </a:t>
            </a:r>
            <a:r>
              <a:rPr lang="en-US" sz="2800" b="1" dirty="0"/>
              <a:t>a pdf of the Ballot </a:t>
            </a:r>
            <a:r>
              <a:rPr lang="en-US" sz="2800" dirty="0"/>
              <a:t>which may be reproduced at the school </a:t>
            </a:r>
          </a:p>
          <a:p>
            <a:r>
              <a:rPr lang="en-US" sz="2800" dirty="0"/>
              <a:t>	site on 8 1/2” X 14” paper (two sided).  It may be used</a:t>
            </a:r>
          </a:p>
          <a:p>
            <a:r>
              <a:rPr lang="en-US" sz="2800" dirty="0"/>
              <a:t>	independently or with the PowerPoint for discussion.</a:t>
            </a:r>
          </a:p>
          <a:p>
            <a:r>
              <a:rPr lang="en-US" sz="2800" dirty="0"/>
              <a:t>   *    </a:t>
            </a:r>
            <a:r>
              <a:rPr lang="en-US" sz="2800" b="1" dirty="0"/>
              <a:t>a word document of the Ballot </a:t>
            </a:r>
            <a:r>
              <a:rPr lang="en-US" sz="2800" dirty="0"/>
              <a:t>if you wish to delete some</a:t>
            </a:r>
          </a:p>
          <a:p>
            <a:r>
              <a:rPr lang="en-US" sz="2800" dirty="0"/>
              <a:t>	propositions or add others to the Ballot. </a:t>
            </a:r>
          </a:p>
          <a:p>
            <a:r>
              <a:rPr lang="en-US" sz="2700" dirty="0"/>
              <a:t>These propositions were NOT included in this Ballot:</a:t>
            </a:r>
          </a:p>
          <a:p>
            <a:r>
              <a:rPr lang="en-US" sz="2700" dirty="0"/>
              <a:t>   </a:t>
            </a:r>
            <a:r>
              <a:rPr lang="en-US" sz="2700" b="1" dirty="0"/>
              <a:t>CA Prop. 1  </a:t>
            </a:r>
            <a:r>
              <a:rPr lang="en-US" sz="2700" dirty="0"/>
              <a:t>(Abortion),  </a:t>
            </a:r>
            <a:r>
              <a:rPr lang="en-US" sz="2700" b="1" dirty="0"/>
              <a:t>Prop 26 </a:t>
            </a:r>
            <a:r>
              <a:rPr lang="en-US" sz="2700" dirty="0"/>
              <a:t>(Gambling), </a:t>
            </a:r>
            <a:r>
              <a:rPr lang="en-US" sz="2700" b="1" dirty="0"/>
              <a:t>Prop 29 </a:t>
            </a:r>
            <a:r>
              <a:rPr lang="en-US" sz="2700" dirty="0"/>
              <a:t>(Kidney dialysis) </a:t>
            </a:r>
          </a:p>
          <a:p>
            <a:r>
              <a:rPr lang="en-US" sz="2700" b="1" dirty="0"/>
              <a:t>   City Prop. A</a:t>
            </a:r>
            <a:r>
              <a:rPr lang="en-US" sz="2700" dirty="0"/>
              <a:t> (Retiree Supplemental Cost of Living), </a:t>
            </a:r>
            <a:r>
              <a:rPr lang="en-US" sz="2700" b="1" dirty="0"/>
              <a:t>B</a:t>
            </a:r>
            <a:r>
              <a:rPr lang="en-US" sz="2700" dirty="0"/>
              <a:t> (Public Works </a:t>
            </a:r>
          </a:p>
          <a:p>
            <a:r>
              <a:rPr lang="en-US" sz="2700" dirty="0"/>
              <a:t>Department and Commission), </a:t>
            </a:r>
            <a:r>
              <a:rPr lang="en-US" sz="2700" b="1" dirty="0"/>
              <a:t>C</a:t>
            </a:r>
            <a:r>
              <a:rPr lang="en-US" sz="2700" dirty="0"/>
              <a:t> (Homelessness Oversight Commission), </a:t>
            </a:r>
          </a:p>
          <a:p>
            <a:r>
              <a:rPr lang="en-US" sz="2700" b="1" dirty="0"/>
              <a:t>D</a:t>
            </a:r>
            <a:r>
              <a:rPr lang="en-US" sz="2700" dirty="0"/>
              <a:t> (Affordable Housing Now), </a:t>
            </a:r>
            <a:r>
              <a:rPr lang="en-US" sz="2700" b="1" dirty="0"/>
              <a:t>E</a:t>
            </a:r>
            <a:r>
              <a:rPr lang="en-US" sz="2700" dirty="0"/>
              <a:t> (Affordable Housing – Board of Supervisors), </a:t>
            </a:r>
          </a:p>
          <a:p>
            <a:r>
              <a:rPr lang="en-US" sz="2700" b="1" dirty="0"/>
              <a:t>H</a:t>
            </a:r>
            <a:r>
              <a:rPr lang="en-US" sz="2700" dirty="0"/>
              <a:t> (City election in even-numbered years), </a:t>
            </a:r>
            <a:r>
              <a:rPr lang="en-US" sz="2700" b="1" dirty="0"/>
              <a:t>M</a:t>
            </a:r>
            <a:r>
              <a:rPr lang="en-US" sz="2700" dirty="0"/>
              <a:t> (Fill Empty Homes), </a:t>
            </a:r>
          </a:p>
          <a:p>
            <a:r>
              <a:rPr lang="en-US" sz="2700" b="1" dirty="0"/>
              <a:t>N</a:t>
            </a:r>
            <a:r>
              <a:rPr lang="en-US" sz="2700" dirty="0"/>
              <a:t> (GG Park Parking Garage)		</a:t>
            </a:r>
            <a:r>
              <a:rPr lang="en-US" sz="2400" b="1" dirty="0">
                <a:solidFill>
                  <a:srgbClr val="C00000"/>
                </a:solidFill>
              </a:rPr>
              <a:t>Prepared by TACT Curriculum Committee</a:t>
            </a:r>
            <a:endParaRPr lang="en-US" sz="2700" b="1" dirty="0">
              <a:solidFill>
                <a:srgbClr val="C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ECD0C6-C781-DD4F-A4C1-EB5A5B4AC7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2" b="100000" l="20886" r="8945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92065" y="23967"/>
            <a:ext cx="30099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714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08FA476-8565-AE46-A9AB-DC4D53F2B326}"/>
              </a:ext>
            </a:extLst>
          </p:cNvPr>
          <p:cNvSpPr/>
          <p:nvPr/>
        </p:nvSpPr>
        <p:spPr>
          <a:xfrm>
            <a:off x="335797" y="55737"/>
            <a:ext cx="1130343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14300"/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Proposition I: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Allow Private Vehicles on JFK Drive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except on Sundays and holidays, and on Saturdays from 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April through September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and allow motor vehicles in both directions at all times on the Great Highway. 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(Because of COVID-19 JFK Drive and other streets were closed to traffic to give people more safe places to get exercise.) 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-114300"/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[This is similar to Prop J]</a:t>
            </a:r>
          </a:p>
          <a:p>
            <a:pPr indent="-114300"/>
            <a:r>
              <a:rPr lang="en-US" dirty="0"/>
              <a:t>  </a:t>
            </a:r>
            <a:r>
              <a:rPr lang="en-US" b="1" dirty="0">
                <a:hlinkClick r:id="rId2"/>
              </a:rPr>
              <a:t>San Francisco, California, Proposition I, Allow Private Vehicles on JFK Drive and Connector Streets in Golden Gate Park Initiative (November 2022): </a:t>
            </a:r>
            <a:endParaRPr lang="en-US" dirty="0"/>
          </a:p>
          <a:p>
            <a:r>
              <a:rPr lang="en-US" sz="1000" b="1" dirty="0"/>
              <a:t>     </a:t>
            </a:r>
          </a:p>
          <a:p>
            <a:r>
              <a:rPr lang="en-US" sz="2800" b="1" dirty="0"/>
              <a:t>           Yes on I</a:t>
            </a:r>
            <a:endParaRPr lang="en-US" sz="2800" dirty="0"/>
          </a:p>
          <a:p>
            <a:r>
              <a:rPr lang="en-US" sz="2800" dirty="0"/>
              <a:t>Allow private vehicles on JFK Drive except from 6 a.m. to 6 p.m. on Sundays and legal holidays as well as on Saturdays from April through September. </a:t>
            </a:r>
          </a:p>
          <a:p>
            <a:r>
              <a:rPr lang="en-US" sz="2800" dirty="0"/>
              <a:t>Allow vehicles in both directions at all times on the Great Highway.</a:t>
            </a:r>
          </a:p>
          <a:p>
            <a:endParaRPr lang="en-US" sz="500" dirty="0"/>
          </a:p>
          <a:p>
            <a:r>
              <a:rPr lang="en-US" sz="2800" dirty="0"/>
              <a:t>           N</a:t>
            </a:r>
            <a:r>
              <a:rPr lang="en-US" sz="2800" b="1" dirty="0"/>
              <a:t>o on I   	</a:t>
            </a:r>
            <a:r>
              <a:rPr lang="en-US" sz="2800" dirty="0"/>
              <a:t>Keep these roads closed to vehicles every day to use as recreational open space.</a:t>
            </a:r>
            <a:endParaRPr lang="en-US" sz="2800" dirty="0">
              <a:effectLst/>
            </a:endParaRPr>
          </a:p>
        </p:txBody>
      </p:sp>
      <p:sp>
        <p:nvSpPr>
          <p:cNvPr id="3" name="Text Box 57">
            <a:extLst>
              <a:ext uri="{FF2B5EF4-FFF2-40B4-BE49-F238E27FC236}">
                <a16:creationId xmlns:a16="http://schemas.microsoft.com/office/drawing/2014/main" id="{0812CFF0-9839-E14B-991D-089F900CD2C0}"/>
              </a:ext>
            </a:extLst>
          </p:cNvPr>
          <p:cNvSpPr txBox="1">
            <a:spLocks noChangeAspect="1"/>
          </p:cNvSpPr>
          <p:nvPr/>
        </p:nvSpPr>
        <p:spPr>
          <a:xfrm>
            <a:off x="498837" y="4202896"/>
            <a:ext cx="524049" cy="457200"/>
          </a:xfrm>
          <a:prstGeom prst="rect">
            <a:avLst/>
          </a:prstGeom>
          <a:solidFill>
            <a:schemeClr val="lt1"/>
          </a:solidFill>
          <a:ln w="31750">
            <a:solidFill>
              <a:schemeClr val="tx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 Box 57">
            <a:extLst>
              <a:ext uri="{FF2B5EF4-FFF2-40B4-BE49-F238E27FC236}">
                <a16:creationId xmlns:a16="http://schemas.microsoft.com/office/drawing/2014/main" id="{626A70FA-062C-4A44-98DF-6536226672A1}"/>
              </a:ext>
            </a:extLst>
          </p:cNvPr>
          <p:cNvSpPr txBox="1">
            <a:spLocks noChangeAspect="1"/>
          </p:cNvSpPr>
          <p:nvPr/>
        </p:nvSpPr>
        <p:spPr>
          <a:xfrm>
            <a:off x="453787" y="5979044"/>
            <a:ext cx="524049" cy="457200"/>
          </a:xfrm>
          <a:prstGeom prst="rect">
            <a:avLst/>
          </a:prstGeom>
          <a:solidFill>
            <a:schemeClr val="lt1"/>
          </a:solidFill>
          <a:ln w="31750">
            <a:solidFill>
              <a:schemeClr val="tx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798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8715770-5AED-7143-9A6B-F2A0B20F5172}"/>
              </a:ext>
            </a:extLst>
          </p:cNvPr>
          <p:cNvSpPr/>
          <p:nvPr/>
        </p:nvSpPr>
        <p:spPr>
          <a:xfrm>
            <a:off x="216976" y="115646"/>
            <a:ext cx="11484243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Prop J: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In Golden Gate Park, should JFK Drive be closed to traffic and open only for walkers, joggers, and bicycle riders seven days a week?  Or should it be open for cars and traffic?</a:t>
            </a:r>
          </a:p>
          <a:p>
            <a:pPr algn="ctr"/>
            <a:r>
              <a:rPr lang="en-US" dirty="0"/>
              <a:t> </a:t>
            </a:r>
            <a:r>
              <a:rPr lang="en-US" b="1" u="sng" dirty="0">
                <a:hlinkClick r:id="rId2"/>
              </a:rPr>
              <a:t>San Francisco, California, Proposition J, Limit Private Vehicles on JFK Drive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41" name="Picture 4" descr="Biking Golden Gate Park">
            <a:extLst>
              <a:ext uri="{FF2B5EF4-FFF2-40B4-BE49-F238E27FC236}">
                <a16:creationId xmlns:a16="http://schemas.microsoft.com/office/drawing/2014/main" id="{87700E6C-344B-F243-9588-F1FDFE756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830" y="1962305"/>
            <a:ext cx="8267005" cy="310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05AAD7-2192-4548-A4E9-A5459F8BC154}"/>
              </a:ext>
            </a:extLst>
          </p:cNvPr>
          <p:cNvSpPr txBox="1"/>
          <p:nvPr/>
        </p:nvSpPr>
        <p:spPr>
          <a:xfrm>
            <a:off x="1374395" y="5098945"/>
            <a:ext cx="905574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Yes on J</a:t>
            </a:r>
            <a:r>
              <a:rPr lang="en-US" sz="2800" dirty="0"/>
              <a:t>    Keep JFK Drive closed to traffic seven days a week.</a:t>
            </a:r>
            <a:r>
              <a:rPr lang="en-US" sz="2800" dirty="0">
                <a:effectLst/>
              </a:rPr>
              <a:t> </a:t>
            </a:r>
          </a:p>
          <a:p>
            <a:r>
              <a:rPr lang="en-US" sz="2800" dirty="0"/>
              <a:t>		"It's safer for people.  The air is cleaner." </a:t>
            </a:r>
          </a:p>
          <a:p>
            <a:r>
              <a:rPr lang="en-US" sz="2800" b="1" dirty="0"/>
              <a:t>No on J</a:t>
            </a:r>
            <a:r>
              <a:rPr lang="en-US" sz="2800" dirty="0"/>
              <a:t>      Open up JFK Drive to cars.</a:t>
            </a:r>
          </a:p>
          <a:p>
            <a:r>
              <a:rPr lang="en-US" sz="2800" dirty="0"/>
              <a:t>		"We need to drive into the park."  </a:t>
            </a:r>
          </a:p>
        </p:txBody>
      </p:sp>
      <p:sp>
        <p:nvSpPr>
          <p:cNvPr id="6" name="Text Box 57">
            <a:extLst>
              <a:ext uri="{FF2B5EF4-FFF2-40B4-BE49-F238E27FC236}">
                <a16:creationId xmlns:a16="http://schemas.microsoft.com/office/drawing/2014/main" id="{A35C8CB6-457C-A249-9A6D-4FC68DA2285A}"/>
              </a:ext>
            </a:extLst>
          </p:cNvPr>
          <p:cNvSpPr txBox="1">
            <a:spLocks noChangeAspect="1"/>
          </p:cNvSpPr>
          <p:nvPr/>
        </p:nvSpPr>
        <p:spPr>
          <a:xfrm>
            <a:off x="538831" y="5129941"/>
            <a:ext cx="524049" cy="457200"/>
          </a:xfrm>
          <a:prstGeom prst="rect">
            <a:avLst/>
          </a:prstGeom>
          <a:solidFill>
            <a:schemeClr val="lt1"/>
          </a:solidFill>
          <a:ln w="31750">
            <a:solidFill>
              <a:schemeClr val="tx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 Box 57">
            <a:extLst>
              <a:ext uri="{FF2B5EF4-FFF2-40B4-BE49-F238E27FC236}">
                <a16:creationId xmlns:a16="http://schemas.microsoft.com/office/drawing/2014/main" id="{352B0B80-D7F7-F34A-9C3F-2330A1DB7BAA}"/>
              </a:ext>
            </a:extLst>
          </p:cNvPr>
          <p:cNvSpPr txBox="1">
            <a:spLocks noChangeAspect="1"/>
          </p:cNvSpPr>
          <p:nvPr/>
        </p:nvSpPr>
        <p:spPr>
          <a:xfrm>
            <a:off x="537277" y="6005379"/>
            <a:ext cx="524049" cy="457200"/>
          </a:xfrm>
          <a:prstGeom prst="rect">
            <a:avLst/>
          </a:prstGeom>
          <a:solidFill>
            <a:schemeClr val="lt1"/>
          </a:solidFill>
          <a:ln w="31750">
            <a:solidFill>
              <a:schemeClr val="tx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118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449FC1-ACE9-1F42-8A8D-47B4C9AECE80}"/>
              </a:ext>
            </a:extLst>
          </p:cNvPr>
          <p:cNvSpPr txBox="1"/>
          <p:nvPr/>
        </p:nvSpPr>
        <p:spPr>
          <a:xfrm>
            <a:off x="278973" y="232475"/>
            <a:ext cx="1176321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Proposition L:  </a:t>
            </a:r>
            <a:endParaRPr lang="en-US" sz="3200" dirty="0">
              <a:effectLst/>
            </a:endParaRPr>
          </a:p>
          <a:p>
            <a:r>
              <a:rPr lang="en-US" sz="3200" dirty="0"/>
              <a:t>Continue the 1/2 cent (0.5%) City sales tax through 2053 for transportation projects and allow the Transportation Authority to issue up to $1.91 billion in bonds for transportation projects (safer smoother streets, continue paratransit for seniors and disabled...).</a:t>
            </a:r>
            <a:endParaRPr lang="en-US" sz="3200" dirty="0">
              <a:effectLst/>
            </a:endParaRPr>
          </a:p>
          <a:p>
            <a:r>
              <a:rPr lang="en-US" sz="2600" dirty="0"/>
              <a:t>Right now, San Franciscans pay 8.5% sales tax.  0.5% (1/2 ¢) for transportation</a:t>
            </a:r>
            <a:r>
              <a:rPr lang="en-US" sz="2600" dirty="0">
                <a:effectLst/>
              </a:rPr>
              <a:t> </a:t>
            </a:r>
          </a:p>
          <a:p>
            <a:r>
              <a:rPr lang="en-US" sz="2600" dirty="0"/>
              <a:t> A 2/3 (66.67 %) supermajority vote is required for approval of this measure.</a:t>
            </a:r>
          </a:p>
          <a:p>
            <a:r>
              <a:rPr lang="en-US" sz="2600" dirty="0"/>
              <a:t>	</a:t>
            </a:r>
            <a:r>
              <a:rPr lang="en-US" b="1" dirty="0">
                <a:hlinkClick r:id="rId2"/>
              </a:rPr>
              <a:t>San Francisco, California, Proposition L, Sales Tax Renewal for Transportation</a:t>
            </a:r>
            <a:endParaRPr lang="en-US" b="1" dirty="0"/>
          </a:p>
          <a:p>
            <a:endParaRPr lang="en-US" b="1" dirty="0"/>
          </a:p>
          <a:p>
            <a:endParaRPr lang="en-US" sz="1050" dirty="0"/>
          </a:p>
          <a:p>
            <a:r>
              <a:rPr lang="en-US" sz="2800" b="1" dirty="0"/>
              <a:t>   	  Yes on L</a:t>
            </a:r>
            <a:endParaRPr lang="en-US" sz="2800" dirty="0">
              <a:effectLst/>
            </a:endParaRPr>
          </a:p>
          <a:p>
            <a:r>
              <a:rPr lang="en-US" sz="2800" dirty="0"/>
              <a:t>Continue the 1/2 ¢ (0.5%) City sales tax for transportation projects;</a:t>
            </a:r>
            <a:endParaRPr lang="en-US" sz="2800" dirty="0">
              <a:effectLst/>
            </a:endParaRPr>
          </a:p>
          <a:p>
            <a:r>
              <a:rPr lang="en-US" sz="2800" dirty="0"/>
              <a:t>allow a bond for up to $1.91 billion for transportation projects. </a:t>
            </a:r>
          </a:p>
          <a:p>
            <a:r>
              <a:rPr lang="en-US" sz="2800" b="1" dirty="0"/>
              <a:t> 	   No on L</a:t>
            </a:r>
            <a:endParaRPr lang="en-US" sz="2800" dirty="0">
              <a:effectLst/>
            </a:endParaRPr>
          </a:p>
          <a:p>
            <a:r>
              <a:rPr lang="en-US" sz="2800" dirty="0"/>
              <a:t>No more 1/2 ¢ City sales tax.  No bond for transportation.</a:t>
            </a:r>
            <a:endParaRPr lang="en-US" sz="2800" dirty="0">
              <a:effectLst/>
            </a:endParaRPr>
          </a:p>
          <a:p>
            <a:endParaRPr lang="en-US" sz="2800" dirty="0"/>
          </a:p>
        </p:txBody>
      </p:sp>
      <p:sp>
        <p:nvSpPr>
          <p:cNvPr id="3" name="Text Box 57">
            <a:extLst>
              <a:ext uri="{FF2B5EF4-FFF2-40B4-BE49-F238E27FC236}">
                <a16:creationId xmlns:a16="http://schemas.microsoft.com/office/drawing/2014/main" id="{78638EBE-C349-F54A-9CD0-25ED7A810656}"/>
              </a:ext>
            </a:extLst>
          </p:cNvPr>
          <p:cNvSpPr txBox="1">
            <a:spLocks noChangeAspect="1"/>
          </p:cNvSpPr>
          <p:nvPr/>
        </p:nvSpPr>
        <p:spPr>
          <a:xfrm>
            <a:off x="403576" y="4349639"/>
            <a:ext cx="524049" cy="457200"/>
          </a:xfrm>
          <a:prstGeom prst="rect">
            <a:avLst/>
          </a:prstGeom>
          <a:solidFill>
            <a:schemeClr val="lt1"/>
          </a:solidFill>
          <a:ln w="31750">
            <a:solidFill>
              <a:schemeClr val="tx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 Box 57">
            <a:extLst>
              <a:ext uri="{FF2B5EF4-FFF2-40B4-BE49-F238E27FC236}">
                <a16:creationId xmlns:a16="http://schemas.microsoft.com/office/drawing/2014/main" id="{B0C75220-DDAF-8E49-A112-DEF422835226}"/>
              </a:ext>
            </a:extLst>
          </p:cNvPr>
          <p:cNvSpPr txBox="1">
            <a:spLocks noChangeAspect="1"/>
          </p:cNvSpPr>
          <p:nvPr/>
        </p:nvSpPr>
        <p:spPr>
          <a:xfrm>
            <a:off x="419074" y="5633416"/>
            <a:ext cx="524049" cy="457200"/>
          </a:xfrm>
          <a:prstGeom prst="rect">
            <a:avLst/>
          </a:prstGeom>
          <a:solidFill>
            <a:schemeClr val="lt1"/>
          </a:solidFill>
          <a:ln w="31750">
            <a:solidFill>
              <a:schemeClr val="tx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5139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EC274E-23AF-0E49-986D-0329226E1547}"/>
              </a:ext>
            </a:extLst>
          </p:cNvPr>
          <p:cNvSpPr txBox="1"/>
          <p:nvPr/>
        </p:nvSpPr>
        <p:spPr>
          <a:xfrm>
            <a:off x="247974" y="263471"/>
            <a:ext cx="1170122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Proposition O</a:t>
            </a:r>
            <a:r>
              <a:rPr lang="en-US" sz="3200" dirty="0"/>
              <a:t>:     City College Student and Workforce </a:t>
            </a:r>
          </a:p>
          <a:p>
            <a:pPr algn="ctr"/>
            <a:r>
              <a:rPr lang="en-US" sz="3200" dirty="0"/>
              <a:t>Development Program</a:t>
            </a:r>
          </a:p>
          <a:p>
            <a:r>
              <a:rPr lang="en-US" sz="3200" dirty="0"/>
              <a:t>Should there be a new property tax (between $150–$4,000 per parcel) yearly through 2043 to help City College students and workers, including more classes?</a:t>
            </a:r>
          </a:p>
          <a:p>
            <a:r>
              <a:rPr lang="en-US" b="1" dirty="0">
                <a:hlinkClick r:id="rId2"/>
              </a:rPr>
              <a:t>San Francisco, California, Proposition O, Additional Parcel Tax to Fund City College Student and Workforce Development Programs Initiative (November 2022): </a:t>
            </a:r>
            <a:r>
              <a:rPr lang="en-US" dirty="0"/>
              <a:t> </a:t>
            </a:r>
          </a:p>
          <a:p>
            <a:endParaRPr lang="en-US" sz="2800" dirty="0"/>
          </a:p>
          <a:p>
            <a:r>
              <a:rPr lang="en-US" sz="2800" b="1" dirty="0"/>
              <a:t>	   Yes on O</a:t>
            </a:r>
            <a:r>
              <a:rPr lang="en-US" sz="2800" dirty="0"/>
              <a:t> </a:t>
            </a:r>
          </a:p>
          <a:p>
            <a:r>
              <a:rPr lang="en-US" sz="2800" dirty="0"/>
              <a:t> Yes, a new tax to help CCSF students </a:t>
            </a:r>
          </a:p>
          <a:p>
            <a:r>
              <a:rPr lang="en-US" sz="2800" dirty="0"/>
              <a:t>and workers and have more classes.</a:t>
            </a:r>
          </a:p>
          <a:p>
            <a:r>
              <a:rPr lang="en-US" sz="3200" dirty="0"/>
              <a:t> 	   </a:t>
            </a:r>
            <a:r>
              <a:rPr lang="en-US" sz="2800" dirty="0"/>
              <a:t>N</a:t>
            </a:r>
            <a:r>
              <a:rPr lang="en-US" sz="2800" b="1" dirty="0"/>
              <a:t>o on O </a:t>
            </a:r>
          </a:p>
          <a:p>
            <a:r>
              <a:rPr lang="en-US" sz="2800" dirty="0"/>
              <a:t>No new property tax to help CCSF.</a:t>
            </a:r>
          </a:p>
          <a:p>
            <a:endParaRPr lang="en-US" sz="3200" dirty="0"/>
          </a:p>
        </p:txBody>
      </p:sp>
      <p:pic>
        <p:nvPicPr>
          <p:cNvPr id="3" name="Picture 2" descr="/var/folders/d0/cszkwjd95fs3p0_ny7rdbn0w0000gn/T/com.microsoft.Word/WebArchiveCopyPasteTempFiles/th?id=OIP.BLS5tKt4H2J9fRUdDiGNAgHaFN&amp;pid=Api&amp;P=0">
            <a:extLst>
              <a:ext uri="{FF2B5EF4-FFF2-40B4-BE49-F238E27FC236}">
                <a16:creationId xmlns:a16="http://schemas.microsoft.com/office/drawing/2014/main" id="{57C507B2-F824-4B4C-8CB8-504DA1ECA5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2000" y="3247140"/>
            <a:ext cx="3380000" cy="23774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Box 57">
            <a:extLst>
              <a:ext uri="{FF2B5EF4-FFF2-40B4-BE49-F238E27FC236}">
                <a16:creationId xmlns:a16="http://schemas.microsoft.com/office/drawing/2014/main" id="{DA40602A-A6CA-E746-9C0E-DBCA8F7F0CFF}"/>
              </a:ext>
            </a:extLst>
          </p:cNvPr>
          <p:cNvSpPr txBox="1">
            <a:spLocks noChangeAspect="1"/>
          </p:cNvSpPr>
          <p:nvPr/>
        </p:nvSpPr>
        <p:spPr>
          <a:xfrm>
            <a:off x="390354" y="3683213"/>
            <a:ext cx="524049" cy="457200"/>
          </a:xfrm>
          <a:prstGeom prst="rect">
            <a:avLst/>
          </a:prstGeom>
          <a:solidFill>
            <a:schemeClr val="lt1"/>
          </a:solidFill>
          <a:ln w="31750">
            <a:solidFill>
              <a:schemeClr val="tx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 Box 57">
            <a:extLst>
              <a:ext uri="{FF2B5EF4-FFF2-40B4-BE49-F238E27FC236}">
                <a16:creationId xmlns:a16="http://schemas.microsoft.com/office/drawing/2014/main" id="{D837BE92-06C6-7746-A011-D58F25727C30}"/>
              </a:ext>
            </a:extLst>
          </p:cNvPr>
          <p:cNvSpPr txBox="1">
            <a:spLocks noChangeAspect="1"/>
          </p:cNvSpPr>
          <p:nvPr/>
        </p:nvSpPr>
        <p:spPr>
          <a:xfrm>
            <a:off x="405851" y="5062564"/>
            <a:ext cx="524049" cy="457200"/>
          </a:xfrm>
          <a:prstGeom prst="rect">
            <a:avLst/>
          </a:prstGeom>
          <a:solidFill>
            <a:schemeClr val="lt1"/>
          </a:solidFill>
          <a:ln w="31750">
            <a:solidFill>
              <a:schemeClr val="tx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3F16AB-4EC4-9344-8187-CBCCCE0FF72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88" t="5071" r="7037" b="11842"/>
          <a:stretch/>
        </p:blipFill>
        <p:spPr>
          <a:xfrm>
            <a:off x="5780867" y="3425127"/>
            <a:ext cx="2876615" cy="217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564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5208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9">
            <a:extLst>
              <a:ext uri="{FF2B5EF4-FFF2-40B4-BE49-F238E27FC236}">
                <a16:creationId xmlns:a16="http://schemas.microsoft.com/office/drawing/2014/main" id="{EC82E4EA-7A22-E148-8137-108AD6577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Text Box 41">
            <a:extLst>
              <a:ext uri="{FF2B5EF4-FFF2-40B4-BE49-F238E27FC236}">
                <a16:creationId xmlns:a16="http://schemas.microsoft.com/office/drawing/2014/main" id="{582197B2-7A84-5743-8C47-1469172A725A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569793" y="1077128"/>
            <a:ext cx="465706" cy="457200"/>
          </a:xfrm>
          <a:prstGeom prst="rect">
            <a:avLst/>
          </a:prstGeom>
          <a:solidFill>
            <a:srgbClr val="FFFFFF"/>
          </a:solidFill>
          <a:ln w="317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X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31">
            <a:extLst>
              <a:ext uri="{FF2B5EF4-FFF2-40B4-BE49-F238E27FC236}">
                <a16:creationId xmlns:a16="http://schemas.microsoft.com/office/drawing/2014/main" id="{1CCCC146-B483-E045-9295-0F09DFE2BA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980" y="807796"/>
            <a:ext cx="9892452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VOTE            November 8, 2022   California General Election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Governor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 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Vote for one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9" name="Picture 28" descr="/var/folders/d0/cszkwjd95fs3p0_ny7rdbn0w0000gn/T/com.microsoft.Word/WebArchiveCopyPasteTempFiles/th?id=OIP.hq17H1uZba61IxmOEppSVgHaFw&amp;pid=Api&amp;P=0">
            <a:extLst>
              <a:ext uri="{FF2B5EF4-FFF2-40B4-BE49-F238E27FC236}">
                <a16:creationId xmlns:a16="http://schemas.microsoft.com/office/drawing/2014/main" id="{1A4CDE7D-278A-3746-B032-1406CD63CF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669" y="2723404"/>
            <a:ext cx="2712062" cy="210312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Text Box 13">
            <a:extLst>
              <a:ext uri="{FF2B5EF4-FFF2-40B4-BE49-F238E27FC236}">
                <a16:creationId xmlns:a16="http://schemas.microsoft.com/office/drawing/2014/main" id="{820224FE-A88E-A34E-8362-3FDBF3581C63}"/>
              </a:ext>
            </a:extLst>
          </p:cNvPr>
          <p:cNvSpPr txBox="1">
            <a:spLocks noChangeAspect="1"/>
          </p:cNvSpPr>
          <p:nvPr/>
        </p:nvSpPr>
        <p:spPr>
          <a:xfrm>
            <a:off x="439220" y="4201942"/>
            <a:ext cx="733669" cy="640080"/>
          </a:xfrm>
          <a:prstGeom prst="rect">
            <a:avLst/>
          </a:prstGeom>
          <a:solidFill>
            <a:schemeClr val="lt1"/>
          </a:solidFill>
          <a:ln w="31750">
            <a:solidFill>
              <a:schemeClr val="tx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" name="Text Box 13">
            <a:extLst>
              <a:ext uri="{FF2B5EF4-FFF2-40B4-BE49-F238E27FC236}">
                <a16:creationId xmlns:a16="http://schemas.microsoft.com/office/drawing/2014/main" id="{90095A7F-6BAC-D246-B5F8-F5B7F3288A55}"/>
              </a:ext>
            </a:extLst>
          </p:cNvPr>
          <p:cNvSpPr txBox="1">
            <a:spLocks noChangeAspect="1"/>
          </p:cNvSpPr>
          <p:nvPr/>
        </p:nvSpPr>
        <p:spPr>
          <a:xfrm>
            <a:off x="4993138" y="4183864"/>
            <a:ext cx="733669" cy="640080"/>
          </a:xfrm>
          <a:prstGeom prst="rect">
            <a:avLst/>
          </a:prstGeom>
          <a:solidFill>
            <a:schemeClr val="lt1"/>
          </a:solidFill>
          <a:ln w="31750">
            <a:solidFill>
              <a:schemeClr val="tx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2" name="Picture 31" descr="Brian Dahle | I Agree to See">
            <a:extLst>
              <a:ext uri="{FF2B5EF4-FFF2-40B4-BE49-F238E27FC236}">
                <a16:creationId xmlns:a16="http://schemas.microsoft.com/office/drawing/2014/main" id="{DBD991DC-2A5E-BA48-B261-6401A68DC7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841" y="2653425"/>
            <a:ext cx="1517642" cy="2128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Picture 32" descr="/var/folders/d0/cszkwjd95fs3p0_ny7rdbn0w0000gn/T/com.microsoft.Word/WebArchiveCopyPasteTempFiles/th?id=OIP.IqN2Dy7t2BFMVtAcf3KbzAHaEK&amp;pid=Api&amp;P=0">
            <a:extLst>
              <a:ext uri="{FF2B5EF4-FFF2-40B4-BE49-F238E27FC236}">
                <a16:creationId xmlns:a16="http://schemas.microsoft.com/office/drawing/2014/main" id="{E9FDD2B3-6F54-8A48-BD50-8AB79898E0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518" y="2591144"/>
            <a:ext cx="3882958" cy="2177178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1B2A7CD-ADDE-7549-85F4-E3EAA7955049}"/>
              </a:ext>
            </a:extLst>
          </p:cNvPr>
          <p:cNvSpPr txBox="1"/>
          <p:nvPr/>
        </p:nvSpPr>
        <p:spPr>
          <a:xfrm>
            <a:off x="1072564" y="4842022"/>
            <a:ext cx="379390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Gavin Newsome </a:t>
            </a:r>
          </a:p>
          <a:p>
            <a:r>
              <a:rPr lang="en-US" sz="2800" dirty="0"/>
              <a:t>Democrat, Incumbent</a:t>
            </a:r>
          </a:p>
          <a:p>
            <a:r>
              <a:rPr lang="en-US" sz="2800" dirty="0"/>
              <a:t>(He is governor now.)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8792DD0-05D6-FA42-9054-05BE66FD608D}"/>
              </a:ext>
            </a:extLst>
          </p:cNvPr>
          <p:cNvSpPr txBox="1"/>
          <p:nvPr/>
        </p:nvSpPr>
        <p:spPr>
          <a:xfrm>
            <a:off x="5742306" y="4873018"/>
            <a:ext cx="253379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Brian </a:t>
            </a:r>
            <a:r>
              <a:rPr lang="en-US" sz="3000" dirty="0" err="1"/>
              <a:t>Dahle</a:t>
            </a:r>
            <a:r>
              <a:rPr lang="en-US" sz="3000" dirty="0">
                <a:effectLst/>
              </a:rPr>
              <a:t> </a:t>
            </a:r>
          </a:p>
          <a:p>
            <a:r>
              <a:rPr lang="en-US" sz="2800" dirty="0"/>
              <a:t>Republican</a:t>
            </a:r>
            <a:r>
              <a:rPr lang="en-US" sz="2800" dirty="0">
                <a:effectLst/>
              </a:rPr>
              <a:t> </a:t>
            </a:r>
          </a:p>
          <a:p>
            <a:r>
              <a:rPr lang="en-US" sz="2800" dirty="0"/>
              <a:t>(He is a state</a:t>
            </a:r>
          </a:p>
          <a:p>
            <a:r>
              <a:rPr lang="en-US" sz="2800" dirty="0"/>
              <a:t> senator now.)</a:t>
            </a:r>
          </a:p>
        </p:txBody>
      </p:sp>
      <p:sp>
        <p:nvSpPr>
          <p:cNvPr id="36" name="Text Box 56">
            <a:extLst>
              <a:ext uri="{FF2B5EF4-FFF2-40B4-BE49-F238E27FC236}">
                <a16:creationId xmlns:a16="http://schemas.microsoft.com/office/drawing/2014/main" id="{C5CF627C-53A7-CD43-AB32-AF67D1D2CEA1}"/>
              </a:ext>
            </a:extLst>
          </p:cNvPr>
          <p:cNvSpPr txBox="1"/>
          <p:nvPr/>
        </p:nvSpPr>
        <p:spPr>
          <a:xfrm>
            <a:off x="8525623" y="5022154"/>
            <a:ext cx="3330580" cy="137864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governor works in Sacramento, California.</a:t>
            </a:r>
          </a:p>
        </p:txBody>
      </p:sp>
    </p:spTree>
    <p:extLst>
      <p:ext uri="{BB962C8B-B14F-4D97-AF65-F5344CB8AC3E}">
        <p14:creationId xmlns:p14="http://schemas.microsoft.com/office/powerpoint/2010/main" val="3396232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750806-3AA6-FF46-A8EE-1D807030EBE3}"/>
              </a:ext>
            </a:extLst>
          </p:cNvPr>
          <p:cNvSpPr txBox="1"/>
          <p:nvPr/>
        </p:nvSpPr>
        <p:spPr>
          <a:xfrm>
            <a:off x="836908" y="232475"/>
            <a:ext cx="1043036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U.S. Representative from San Francisco, California  	</a:t>
            </a:r>
          </a:p>
          <a:p>
            <a:pPr algn="ctr"/>
            <a:r>
              <a:rPr lang="en-US" sz="3200" b="1" dirty="0"/>
              <a:t>12th Congressional District   -  Vote for one:</a:t>
            </a:r>
            <a:endParaRPr lang="en-US" sz="3200" dirty="0"/>
          </a:p>
          <a:p>
            <a:endParaRPr lang="en-US" dirty="0"/>
          </a:p>
        </p:txBody>
      </p:sp>
      <p:pic>
        <p:nvPicPr>
          <p:cNvPr id="2049" name="Picture 7" descr="/var/folders/d0/cszkwjd95fs3p0_ny7rdbn0w0000gn/T/com.microsoft.Word/WebArchiveCopyPasteTempFiles/th?id=OIP.1I8QwhoRzOU5TJXMiyzKrQAAAA&amp;pid=Api&amp;P=0">
            <a:extLst>
              <a:ext uri="{FF2B5EF4-FFF2-40B4-BE49-F238E27FC236}">
                <a16:creationId xmlns:a16="http://schemas.microsoft.com/office/drawing/2014/main" id="{C74A3B0C-C8A0-7F4F-BD52-3BDB83E2D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631" y="1462705"/>
            <a:ext cx="3001388" cy="329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8" descr="/var/folders/d0/cszkwjd95fs3p0_ny7rdbn0w0000gn/T/com.microsoft.Word/WebArchiveCopyPasteTempFiles/th?id=OIP.5zXuftU_2nLWWH_1t1ZmMgHaEK&amp;pid=Api&amp;P=0">
            <a:extLst>
              <a:ext uri="{FF2B5EF4-FFF2-40B4-BE49-F238E27FC236}">
                <a16:creationId xmlns:a16="http://schemas.microsoft.com/office/drawing/2014/main" id="{A591FD52-0525-5A41-A5E1-97697E479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59" t="7414" r="9494"/>
          <a:stretch>
            <a:fillRect/>
          </a:stretch>
        </p:blipFill>
        <p:spPr bwMode="auto">
          <a:xfrm>
            <a:off x="5835112" y="1462705"/>
            <a:ext cx="2415984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64E6BF-4214-D54A-AB21-4BABA9087183}"/>
              </a:ext>
            </a:extLst>
          </p:cNvPr>
          <p:cNvSpPr txBox="1"/>
          <p:nvPr/>
        </p:nvSpPr>
        <p:spPr>
          <a:xfrm>
            <a:off x="836908" y="4910487"/>
            <a:ext cx="487191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Nancy Pelosi, Democrat</a:t>
            </a:r>
          </a:p>
          <a:p>
            <a:r>
              <a:rPr lang="en-US" sz="2800" dirty="0">
                <a:effectLst/>
              </a:rPr>
              <a:t>   Incumbent -  She is the</a:t>
            </a:r>
          </a:p>
          <a:p>
            <a:r>
              <a:rPr lang="en-US" sz="2800" dirty="0"/>
              <a:t>Speaker of the U.S. House of Representatives.</a:t>
            </a:r>
            <a:r>
              <a:rPr lang="en-US" sz="2800" dirty="0">
                <a:effectLst/>
              </a:rPr>
              <a:t> </a:t>
            </a:r>
            <a:r>
              <a:rPr lang="en-US" sz="2800" dirty="0"/>
              <a:t>	</a:t>
            </a:r>
            <a:r>
              <a:rPr lang="en-US" sz="2800" dirty="0">
                <a:effectLst/>
              </a:rPr>
              <a:t>  </a:t>
            </a:r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EA1F0C-DDB8-8A49-A57D-6D10A968EFEB}"/>
              </a:ext>
            </a:extLst>
          </p:cNvPr>
          <p:cNvSpPr txBox="1"/>
          <p:nvPr/>
        </p:nvSpPr>
        <p:spPr>
          <a:xfrm>
            <a:off x="5819616" y="4889383"/>
            <a:ext cx="427789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Shahid</a:t>
            </a:r>
            <a:r>
              <a:rPr lang="en-US" sz="3200" dirty="0"/>
              <a:t> Buttar,</a:t>
            </a:r>
          </a:p>
          <a:p>
            <a:r>
              <a:rPr lang="en-US" sz="2800" dirty="0"/>
              <a:t>Progressive </a:t>
            </a:r>
          </a:p>
          <a:p>
            <a:r>
              <a:rPr lang="en-US" sz="2800" dirty="0"/>
              <a:t>     Independent</a:t>
            </a:r>
            <a:r>
              <a:rPr lang="en-US" sz="2800" dirty="0">
                <a:effectLst/>
              </a:rPr>
              <a:t> </a:t>
            </a:r>
            <a:r>
              <a:rPr lang="en-US" sz="2800" dirty="0"/>
              <a:t> </a:t>
            </a:r>
          </a:p>
        </p:txBody>
      </p:sp>
      <p:pic>
        <p:nvPicPr>
          <p:cNvPr id="9" name="Picture 8" descr="/var/folders/d0/cszkwjd95fs3p0_ny7rdbn0w0000gn/T/com.microsoft.Word/WebArchiveCopyPasteTempFiles/th?id=OIP._lLURAy0S1CwsoG0sjt_sgHaE7&amp;pid=Api&amp;P=0">
            <a:extLst>
              <a:ext uri="{FF2B5EF4-FFF2-40B4-BE49-F238E27FC236}">
                <a16:creationId xmlns:a16="http://schemas.microsoft.com/office/drawing/2014/main" id="{AD969030-9F07-D74D-AEF5-4223126084F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432" y="1549161"/>
            <a:ext cx="3164127" cy="210312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 Box 13">
            <a:extLst>
              <a:ext uri="{FF2B5EF4-FFF2-40B4-BE49-F238E27FC236}">
                <a16:creationId xmlns:a16="http://schemas.microsoft.com/office/drawing/2014/main" id="{06A0B8DD-CED3-3C4A-AFE7-9B626E6F5571}"/>
              </a:ext>
            </a:extLst>
          </p:cNvPr>
          <p:cNvSpPr txBox="1">
            <a:spLocks noChangeAspect="1"/>
          </p:cNvSpPr>
          <p:nvPr/>
        </p:nvSpPr>
        <p:spPr>
          <a:xfrm>
            <a:off x="609701" y="4093456"/>
            <a:ext cx="733669" cy="640080"/>
          </a:xfrm>
          <a:prstGeom prst="rect">
            <a:avLst/>
          </a:prstGeom>
          <a:solidFill>
            <a:schemeClr val="lt1"/>
          </a:solidFill>
          <a:ln w="31750">
            <a:solidFill>
              <a:schemeClr val="tx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 Box 13">
            <a:extLst>
              <a:ext uri="{FF2B5EF4-FFF2-40B4-BE49-F238E27FC236}">
                <a16:creationId xmlns:a16="http://schemas.microsoft.com/office/drawing/2014/main" id="{AC884E1C-1590-1A46-A54C-C455AC9AD836}"/>
              </a:ext>
            </a:extLst>
          </p:cNvPr>
          <p:cNvSpPr txBox="1">
            <a:spLocks noChangeAspect="1"/>
          </p:cNvSpPr>
          <p:nvPr/>
        </p:nvSpPr>
        <p:spPr>
          <a:xfrm>
            <a:off x="4964725" y="4015966"/>
            <a:ext cx="733669" cy="640080"/>
          </a:xfrm>
          <a:prstGeom prst="rect">
            <a:avLst/>
          </a:prstGeom>
          <a:solidFill>
            <a:schemeClr val="lt1"/>
          </a:solidFill>
          <a:ln w="31750">
            <a:solidFill>
              <a:schemeClr val="tx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CEDEE7-E971-9E4D-BFC9-33254E3961C6}"/>
              </a:ext>
            </a:extLst>
          </p:cNvPr>
          <p:cNvSpPr txBox="1"/>
          <p:nvPr/>
        </p:nvSpPr>
        <p:spPr>
          <a:xfrm>
            <a:off x="8820432" y="3647442"/>
            <a:ext cx="3164127" cy="3046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 </a:t>
            </a:r>
            <a:r>
              <a:rPr lang="en-US" sz="2400" dirty="0"/>
              <a:t>There are 435 Representatives in the </a:t>
            </a:r>
          </a:p>
          <a:p>
            <a:pPr algn="ctr"/>
            <a:r>
              <a:rPr lang="en-US" sz="2400" dirty="0"/>
              <a:t>U.S. House of Representatives,  Washington, D.C.]</a:t>
            </a:r>
          </a:p>
          <a:p>
            <a:pPr algn="ctr"/>
            <a:r>
              <a:rPr lang="en-US" sz="2400" dirty="0"/>
              <a:t>California has 52 representatives, more than any other state. </a:t>
            </a:r>
          </a:p>
        </p:txBody>
      </p:sp>
    </p:spTree>
    <p:extLst>
      <p:ext uri="{BB962C8B-B14F-4D97-AF65-F5344CB8AC3E}">
        <p14:creationId xmlns:p14="http://schemas.microsoft.com/office/powerpoint/2010/main" val="1468566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CF00A71-E535-9A4C-B7A9-20FAF585001C}"/>
              </a:ext>
            </a:extLst>
          </p:cNvPr>
          <p:cNvSpPr/>
          <p:nvPr/>
        </p:nvSpPr>
        <p:spPr>
          <a:xfrm>
            <a:off x="-144652" y="164660"/>
            <a:ext cx="1203185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750"/>
              </a:spcBef>
            </a:pPr>
            <a:r>
              <a:rPr lang="en-US" sz="3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Some California State Propositions</a:t>
            </a:r>
            <a:endParaRPr lang="en-US" sz="3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For details, see  </a:t>
            </a:r>
            <a:r>
              <a:rPr lang="en-US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https://easyvoterguide.org/wp-content/uploads/2022/09/EVG-Nov2022-Eng.pdf</a:t>
            </a:r>
            <a:r>
              <a:rPr lang="en-US" dirty="0">
                <a:effectLst/>
              </a:rPr>
              <a:t> </a:t>
            </a:r>
          </a:p>
          <a:p>
            <a:pPr algn="ctr"/>
            <a:r>
              <a:rPr lang="en-US" dirty="0" err="1">
                <a:hlinkClick r:id="rId3"/>
              </a:rPr>
              <a:t>easyvoterguide.org</a:t>
            </a:r>
            <a:r>
              <a:rPr lang="en-US" dirty="0"/>
              <a:t>  includes simple English and translations into Chinese, Spanish, Vietnamese, Korean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1288FC2-7A82-BD40-B114-7B7DB67B2F59}"/>
              </a:ext>
            </a:extLst>
          </p:cNvPr>
          <p:cNvSpPr/>
          <p:nvPr/>
        </p:nvSpPr>
        <p:spPr>
          <a:xfrm>
            <a:off x="7921030" y="2113803"/>
            <a:ext cx="24965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Vote Yes or No</a:t>
            </a:r>
            <a:r>
              <a:rPr lang="en-US" sz="2800" b="1" dirty="0">
                <a:effectLst/>
              </a:rPr>
              <a:t> </a:t>
            </a:r>
            <a:endParaRPr lang="en-US" sz="2800" b="1" dirty="0"/>
          </a:p>
        </p:txBody>
      </p:sp>
      <p:sp>
        <p:nvSpPr>
          <p:cNvPr id="10" name="Text Box 43">
            <a:extLst>
              <a:ext uri="{FF2B5EF4-FFF2-40B4-BE49-F238E27FC236}">
                <a16:creationId xmlns:a16="http://schemas.microsoft.com/office/drawing/2014/main" id="{EB059360-809B-984C-A66A-34F28B6E29C2}"/>
              </a:ext>
            </a:extLst>
          </p:cNvPr>
          <p:cNvSpPr txBox="1">
            <a:spLocks noChangeAspect="1"/>
          </p:cNvSpPr>
          <p:nvPr/>
        </p:nvSpPr>
        <p:spPr>
          <a:xfrm>
            <a:off x="10633813" y="2143952"/>
            <a:ext cx="465714" cy="457200"/>
          </a:xfrm>
          <a:prstGeom prst="rect">
            <a:avLst/>
          </a:prstGeom>
          <a:solidFill>
            <a:schemeClr val="lt1"/>
          </a:solidFill>
          <a:ln w="31750">
            <a:solidFill>
              <a:schemeClr val="tx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X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D9932F-BA36-A249-A05D-F7D8A1AB2E18}"/>
              </a:ext>
            </a:extLst>
          </p:cNvPr>
          <p:cNvSpPr/>
          <p:nvPr/>
        </p:nvSpPr>
        <p:spPr>
          <a:xfrm>
            <a:off x="489869" y="1995680"/>
            <a:ext cx="68649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750"/>
              </a:spcBef>
            </a:pPr>
            <a:r>
              <a:rPr lang="en-US" sz="3200" b="1" dirty="0">
                <a:solidFill>
                  <a:srgbClr val="10151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Proposition 27:  Online Sports Betting</a:t>
            </a:r>
            <a:endParaRPr lang="en-US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 Box 57">
            <a:extLst>
              <a:ext uri="{FF2B5EF4-FFF2-40B4-BE49-F238E27FC236}">
                <a16:creationId xmlns:a16="http://schemas.microsoft.com/office/drawing/2014/main" id="{F0FA5F78-0FBF-A147-8860-BE71641983D3}"/>
              </a:ext>
            </a:extLst>
          </p:cNvPr>
          <p:cNvSpPr txBox="1">
            <a:spLocks noChangeAspect="1"/>
          </p:cNvSpPr>
          <p:nvPr/>
        </p:nvSpPr>
        <p:spPr>
          <a:xfrm>
            <a:off x="656196" y="2826949"/>
            <a:ext cx="524049" cy="457200"/>
          </a:xfrm>
          <a:prstGeom prst="rect">
            <a:avLst/>
          </a:prstGeom>
          <a:solidFill>
            <a:schemeClr val="lt1"/>
          </a:solidFill>
          <a:ln w="31750">
            <a:solidFill>
              <a:schemeClr val="tx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E7C190A-B1A5-E641-AD16-DB25A125C360}"/>
              </a:ext>
            </a:extLst>
          </p:cNvPr>
          <p:cNvSpPr/>
          <p:nvPr/>
        </p:nvSpPr>
        <p:spPr>
          <a:xfrm>
            <a:off x="1637651" y="2726540"/>
            <a:ext cx="997057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750"/>
              </a:spcBef>
            </a:pPr>
            <a:r>
              <a:rPr lang="en-US" sz="2800" b="1" dirty="0">
                <a:solidFill>
                  <a:srgbClr val="10151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Yes on 27     </a:t>
            </a:r>
            <a:r>
              <a:rPr lang="en-US" sz="2800" dirty="0">
                <a:solidFill>
                  <a:srgbClr val="10151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Allow betting online on sports for people 21 or older.  It's legal in other states.  Some of the money would go to helping California's homeless problem.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 Box 57">
            <a:extLst>
              <a:ext uri="{FF2B5EF4-FFF2-40B4-BE49-F238E27FC236}">
                <a16:creationId xmlns:a16="http://schemas.microsoft.com/office/drawing/2014/main" id="{44D41979-9DDE-FC46-AFE1-62843074611D}"/>
              </a:ext>
            </a:extLst>
          </p:cNvPr>
          <p:cNvSpPr txBox="1">
            <a:spLocks noChangeAspect="1"/>
          </p:cNvSpPr>
          <p:nvPr/>
        </p:nvSpPr>
        <p:spPr>
          <a:xfrm>
            <a:off x="656196" y="4577859"/>
            <a:ext cx="524049" cy="457200"/>
          </a:xfrm>
          <a:prstGeom prst="rect">
            <a:avLst/>
          </a:prstGeom>
          <a:solidFill>
            <a:schemeClr val="lt1"/>
          </a:solidFill>
          <a:ln w="31750">
            <a:solidFill>
              <a:schemeClr val="tx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88ED313-F53B-4042-869C-C5BFFB1182A5}"/>
              </a:ext>
            </a:extLst>
          </p:cNvPr>
          <p:cNvSpPr/>
          <p:nvPr/>
        </p:nvSpPr>
        <p:spPr>
          <a:xfrm>
            <a:off x="1675027" y="4403704"/>
            <a:ext cx="970984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10151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No on 27  </a:t>
            </a:r>
            <a:r>
              <a:rPr lang="en-US" sz="2800" dirty="0">
                <a:solidFill>
                  <a:srgbClr val="10151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Don't allow online sports betting.  </a:t>
            </a:r>
          </a:p>
          <a:p>
            <a:r>
              <a:rPr lang="en-US" sz="2800" dirty="0">
                <a:solidFill>
                  <a:srgbClr val="10151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Betters may become addicted or get into debt.  </a:t>
            </a:r>
          </a:p>
          <a:p>
            <a:r>
              <a:rPr lang="en-US" sz="2800" dirty="0">
                <a:solidFill>
                  <a:srgbClr val="10151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Children might get online to bet.  Very little </a:t>
            </a:r>
          </a:p>
          <a:p>
            <a:r>
              <a:rPr lang="en-US" sz="2800" dirty="0">
                <a:solidFill>
                  <a:srgbClr val="10151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money would help homeless.</a:t>
            </a:r>
            <a:r>
              <a:rPr lang="en-US" sz="2800" dirty="0">
                <a:effectLst/>
              </a:rPr>
              <a:t> </a:t>
            </a:r>
            <a:endParaRPr lang="en-US" sz="28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408EA0A-09E1-D64A-A79A-BBD7914F57B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000" t="14141"/>
          <a:stretch/>
        </p:blipFill>
        <p:spPr>
          <a:xfrm>
            <a:off x="8974706" y="4287632"/>
            <a:ext cx="2540534" cy="228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686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CCCDE76-9E95-894E-9A97-3414A77521A8}"/>
              </a:ext>
            </a:extLst>
          </p:cNvPr>
          <p:cNvSpPr txBox="1"/>
          <p:nvPr/>
        </p:nvSpPr>
        <p:spPr>
          <a:xfrm>
            <a:off x="929898" y="154982"/>
            <a:ext cx="10538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Proposition 28:</a:t>
            </a:r>
            <a:r>
              <a:rPr lang="en-US" sz="3200" dirty="0"/>
              <a:t>   </a:t>
            </a:r>
            <a:r>
              <a:rPr lang="en-US" sz="3200" b="1" dirty="0"/>
              <a:t>Art and Music K-12 Education Funding </a:t>
            </a:r>
            <a:r>
              <a:rPr lang="en-US" sz="3200" dirty="0"/>
              <a:t>Should the state g</a:t>
            </a:r>
            <a:r>
              <a:rPr lang="en-US" sz="3200" u="sng" dirty="0"/>
              <a:t>uarantee</a:t>
            </a:r>
            <a:r>
              <a:rPr lang="en-US" sz="3200" dirty="0"/>
              <a:t> more of its budget be for music and arts education in K-12 schools?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A67BB58-0682-0746-A49B-FE62A168C000}"/>
              </a:ext>
            </a:extLst>
          </p:cNvPr>
          <p:cNvSpPr/>
          <p:nvPr/>
        </p:nvSpPr>
        <p:spPr>
          <a:xfrm>
            <a:off x="1336673" y="1823888"/>
            <a:ext cx="9512141" cy="306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71500">
              <a:spcAft>
                <a:spcPts val="600"/>
              </a:spcAft>
            </a:pPr>
            <a:r>
              <a:rPr lang="en-US" sz="2800" b="1" dirty="0"/>
              <a:t>Yes on Proposition 28  </a:t>
            </a:r>
          </a:p>
          <a:p>
            <a:pPr indent="571500">
              <a:spcAft>
                <a:spcPts val="600"/>
              </a:spcAft>
            </a:pPr>
            <a:r>
              <a:rPr lang="en-US" sz="2800" dirty="0"/>
              <a:t> </a:t>
            </a:r>
            <a:r>
              <a:rPr lang="en-US" sz="2800" dirty="0">
                <a:solidFill>
                  <a:srgbClr val="464E56"/>
                </a:solidFill>
              </a:rPr>
              <a:t>More of the state's budget should be g</a:t>
            </a:r>
            <a:r>
              <a:rPr lang="en-US" sz="2800" u="sng" dirty="0">
                <a:solidFill>
                  <a:srgbClr val="464E56"/>
                </a:solidFill>
              </a:rPr>
              <a:t>uaranteed</a:t>
            </a:r>
            <a:r>
              <a:rPr lang="en-US" sz="2800" dirty="0">
                <a:solidFill>
                  <a:srgbClr val="464E56"/>
                </a:solidFill>
              </a:rPr>
              <a:t> for</a:t>
            </a:r>
          </a:p>
          <a:p>
            <a:pPr indent="571500">
              <a:spcAft>
                <a:spcPts val="600"/>
              </a:spcAft>
            </a:pPr>
            <a:r>
              <a:rPr lang="en-US" sz="2800" dirty="0">
                <a:solidFill>
                  <a:srgbClr val="464E56"/>
                </a:solidFill>
              </a:rPr>
              <a:t> music/arts education in K-12 schools.</a:t>
            </a:r>
          </a:p>
          <a:p>
            <a:pPr indent="571500">
              <a:spcAft>
                <a:spcPts val="600"/>
              </a:spcAft>
            </a:pPr>
            <a:r>
              <a:rPr lang="en-US" sz="2800" b="1" dirty="0"/>
              <a:t>No on Proposition 28  </a:t>
            </a:r>
          </a:p>
          <a:p>
            <a:pPr indent="571500">
              <a:spcAft>
                <a:spcPts val="600"/>
              </a:spcAft>
            </a:pPr>
            <a:r>
              <a:rPr lang="en-US" sz="2800" dirty="0"/>
              <a:t> No more of the state's budget should be g</a:t>
            </a:r>
            <a:r>
              <a:rPr lang="en-US" sz="2800" u="sng" dirty="0"/>
              <a:t>uaranteed</a:t>
            </a:r>
            <a:r>
              <a:rPr lang="en-US" sz="2800" dirty="0"/>
              <a:t> for </a:t>
            </a:r>
          </a:p>
          <a:p>
            <a:pPr indent="571500">
              <a:spcAft>
                <a:spcPts val="600"/>
              </a:spcAft>
            </a:pPr>
            <a:r>
              <a:rPr lang="en-US" sz="2800" dirty="0"/>
              <a:t>music and arts education</a:t>
            </a:r>
            <a:r>
              <a:rPr lang="en-US" sz="2800" dirty="0">
                <a:effectLst/>
              </a:rPr>
              <a:t> </a:t>
            </a:r>
          </a:p>
        </p:txBody>
      </p:sp>
      <p:sp>
        <p:nvSpPr>
          <p:cNvPr id="4" name="Text Box 57">
            <a:extLst>
              <a:ext uri="{FF2B5EF4-FFF2-40B4-BE49-F238E27FC236}">
                <a16:creationId xmlns:a16="http://schemas.microsoft.com/office/drawing/2014/main" id="{360EE765-BEE5-D049-AEA2-AC37B2C8681A}"/>
              </a:ext>
            </a:extLst>
          </p:cNvPr>
          <p:cNvSpPr txBox="1">
            <a:spLocks noChangeAspect="1"/>
          </p:cNvSpPr>
          <p:nvPr/>
        </p:nvSpPr>
        <p:spPr>
          <a:xfrm>
            <a:off x="1074649" y="1912547"/>
            <a:ext cx="524049" cy="457200"/>
          </a:xfrm>
          <a:prstGeom prst="rect">
            <a:avLst/>
          </a:prstGeom>
          <a:solidFill>
            <a:schemeClr val="lt1"/>
          </a:solidFill>
          <a:ln w="31750">
            <a:solidFill>
              <a:schemeClr val="tx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 Box 57">
            <a:extLst>
              <a:ext uri="{FF2B5EF4-FFF2-40B4-BE49-F238E27FC236}">
                <a16:creationId xmlns:a16="http://schemas.microsoft.com/office/drawing/2014/main" id="{9398C805-9123-F043-8A0C-401D1B944389}"/>
              </a:ext>
            </a:extLst>
          </p:cNvPr>
          <p:cNvSpPr txBox="1">
            <a:spLocks noChangeAspect="1"/>
          </p:cNvSpPr>
          <p:nvPr/>
        </p:nvSpPr>
        <p:spPr>
          <a:xfrm>
            <a:off x="1118563" y="3506292"/>
            <a:ext cx="524049" cy="457200"/>
          </a:xfrm>
          <a:prstGeom prst="rect">
            <a:avLst/>
          </a:prstGeom>
          <a:solidFill>
            <a:schemeClr val="lt1"/>
          </a:solidFill>
          <a:ln w="31750">
            <a:solidFill>
              <a:schemeClr val="tx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5" descr="/var/folders/d0/cszkwjd95fs3p0_ny7rdbn0w0000gn/T/com.microsoft.Word/WebArchiveCopyPasteTempFiles/th?id=OIP.UolTpEsifQJu9A6c_boouQHaE7&amp;pid=Api&amp;P=0">
            <a:extLst>
              <a:ext uri="{FF2B5EF4-FFF2-40B4-BE49-F238E27FC236}">
                <a16:creationId xmlns:a16="http://schemas.microsoft.com/office/drawing/2014/main" id="{2159BB31-D36A-C248-9376-3ED46ACFFE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52" y="4855237"/>
            <a:ext cx="2891028" cy="192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5C396B-EA8C-FB41-9EC3-FC80125633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821" y="4855237"/>
            <a:ext cx="3823150" cy="1920240"/>
          </a:xfrm>
          <a:prstGeom prst="rect">
            <a:avLst/>
          </a:prstGeom>
        </p:spPr>
      </p:pic>
      <p:pic>
        <p:nvPicPr>
          <p:cNvPr id="8" name="Picture 7" descr="/var/folders/d0/cszkwjd95fs3p0_ny7rdbn0w0000gn/T/com.microsoft.Word/WebArchiveCopyPasteTempFiles/AmyHuang.jpg">
            <a:extLst>
              <a:ext uri="{FF2B5EF4-FFF2-40B4-BE49-F238E27FC236}">
                <a16:creationId xmlns:a16="http://schemas.microsoft.com/office/drawing/2014/main" id="{0BBC801D-050E-824A-BF47-5BE18BA5D4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0709" y="4855237"/>
            <a:ext cx="2561659" cy="1920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6525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DAB554-FD25-EE47-A7E1-F9F244431384}"/>
              </a:ext>
            </a:extLst>
          </p:cNvPr>
          <p:cNvSpPr txBox="1"/>
          <p:nvPr/>
        </p:nvSpPr>
        <p:spPr>
          <a:xfrm>
            <a:off x="1224366" y="30998"/>
            <a:ext cx="92721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Prop 30: </a:t>
            </a:r>
            <a:r>
              <a:rPr lang="en-US" sz="3200" dirty="0"/>
              <a:t>  </a:t>
            </a:r>
            <a:r>
              <a:rPr lang="en-US" sz="3200" b="1" dirty="0"/>
              <a:t>Income Tax on Millionaires for Electric Cars </a:t>
            </a:r>
            <a:endParaRPr lang="en-US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D50BD8-F70F-6344-BB37-6F00F68DD0E4}"/>
              </a:ext>
            </a:extLst>
          </p:cNvPr>
          <p:cNvSpPr/>
          <p:nvPr/>
        </p:nvSpPr>
        <p:spPr>
          <a:xfrm>
            <a:off x="807995" y="755256"/>
            <a:ext cx="10970716" cy="2934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marR="0" indent="393065">
              <a:spcBef>
                <a:spcPts val="500"/>
              </a:spcBef>
              <a:spcAft>
                <a:spcPts val="50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Yes on Proposition 30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</a:t>
            </a:r>
          </a:p>
          <a:p>
            <a:pPr marL="114300" indent="393065">
              <a:spcBef>
                <a:spcPts val="500"/>
              </a:spcBef>
              <a:spcAft>
                <a:spcPts val="5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Add an extra tax for people who make over $2 million in a year.  Most of the money would be used to increase the use of clean electric vehicles </a:t>
            </a:r>
            <a:r>
              <a:rPr lang="en-US" sz="2800" dirty="0">
                <a:latin typeface="Geometric415BT"/>
                <a:ea typeface="Times New Roman" panose="02020603050405020304" pitchFamily="18" charset="0"/>
              </a:rPr>
              <a:t>to keep the air cleaner.  The rest of this money would be used to manage wildfires.   The tax would raise between $3.5 and $5 billion each year.</a:t>
            </a:r>
            <a:endParaRPr lang="en-US" sz="2800" dirty="0">
              <a:effectLst/>
              <a:latin typeface="Geometric415BT"/>
              <a:ea typeface="Times New Roman" panose="02020603050405020304" pitchFamily="18" charset="0"/>
            </a:endParaRPr>
          </a:p>
          <a:p>
            <a:pPr marL="114300" indent="393065">
              <a:spcBef>
                <a:spcPts val="500"/>
              </a:spcBef>
              <a:spcAft>
                <a:spcPts val="500"/>
              </a:spcAft>
            </a:pPr>
            <a:r>
              <a:rPr lang="en-US" sz="2800" b="1" dirty="0"/>
              <a:t>No on Proposition 30</a:t>
            </a:r>
            <a:r>
              <a:rPr lang="en-US" sz="2800" dirty="0"/>
              <a:t>     </a:t>
            </a:r>
          </a:p>
        </p:txBody>
      </p:sp>
      <p:sp>
        <p:nvSpPr>
          <p:cNvPr id="5" name="Text Box 57">
            <a:extLst>
              <a:ext uri="{FF2B5EF4-FFF2-40B4-BE49-F238E27FC236}">
                <a16:creationId xmlns:a16="http://schemas.microsoft.com/office/drawing/2014/main" id="{184ECCBB-7043-CC42-A25B-2CA8EFF9FFBB}"/>
              </a:ext>
            </a:extLst>
          </p:cNvPr>
          <p:cNvSpPr txBox="1">
            <a:spLocks noChangeAspect="1"/>
          </p:cNvSpPr>
          <p:nvPr/>
        </p:nvSpPr>
        <p:spPr>
          <a:xfrm>
            <a:off x="700317" y="800528"/>
            <a:ext cx="524049" cy="457200"/>
          </a:xfrm>
          <a:prstGeom prst="rect">
            <a:avLst/>
          </a:prstGeom>
          <a:solidFill>
            <a:schemeClr val="lt1"/>
          </a:solidFill>
          <a:ln w="31750">
            <a:solidFill>
              <a:schemeClr val="tx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 Box 57">
            <a:extLst>
              <a:ext uri="{FF2B5EF4-FFF2-40B4-BE49-F238E27FC236}">
                <a16:creationId xmlns:a16="http://schemas.microsoft.com/office/drawing/2014/main" id="{D44B3FE5-0DD1-8B45-B108-BFACF761AC81}"/>
              </a:ext>
            </a:extLst>
          </p:cNvPr>
          <p:cNvSpPr txBox="1">
            <a:spLocks noChangeAspect="1"/>
          </p:cNvSpPr>
          <p:nvPr/>
        </p:nvSpPr>
        <p:spPr>
          <a:xfrm>
            <a:off x="697734" y="3200185"/>
            <a:ext cx="524049" cy="457200"/>
          </a:xfrm>
          <a:prstGeom prst="rect">
            <a:avLst/>
          </a:prstGeom>
          <a:solidFill>
            <a:schemeClr val="lt1"/>
          </a:solidFill>
          <a:ln w="31750">
            <a:solidFill>
              <a:schemeClr val="tx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6" descr="/var/folders/d0/cszkwjd95fs3p0_ny7rdbn0w0000gn/T/com.microsoft.Word/WebArchiveCopyPasteTempFiles/th?id=OIF.G0rUVocdoqpdY%2bCQ6u%2bYqQ&amp;pid=Api&amp;P=0">
            <a:extLst>
              <a:ext uri="{FF2B5EF4-FFF2-40B4-BE49-F238E27FC236}">
                <a16:creationId xmlns:a16="http://schemas.microsoft.com/office/drawing/2014/main" id="{99FC7E96-8A4A-8F48-984B-B3A8AF5C58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477" y="3689394"/>
            <a:ext cx="4026307" cy="3013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/var/folders/d0/cszkwjd95fs3p0_ny7rdbn0w0000gn/T/com.microsoft.Word/WebArchiveCopyPasteTempFiles/th?id=OIP.8cKwEtDsCYfseFjplKTAxQHaLc&amp;pid=Api&amp;P=0">
            <a:extLst>
              <a:ext uri="{FF2B5EF4-FFF2-40B4-BE49-F238E27FC236}">
                <a16:creationId xmlns:a16="http://schemas.microsoft.com/office/drawing/2014/main" id="{675FA8F2-7EA5-1145-9557-2B1783DB6C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58" y="3733903"/>
            <a:ext cx="1922117" cy="296888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2AC5F9-3D74-A84F-BD06-08BDA7B0EAD6}"/>
              </a:ext>
            </a:extLst>
          </p:cNvPr>
          <p:cNvSpPr txBox="1"/>
          <p:nvPr/>
        </p:nvSpPr>
        <p:spPr>
          <a:xfrm>
            <a:off x="927316" y="3689393"/>
            <a:ext cx="539599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Don't tax rich people any more.                                                                                      It's not fair.  Rich people might                                                                                         leave California if they have to pay                                                                         additional taxes.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460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124159-FB98-1949-964F-99F203C7E16F}"/>
              </a:ext>
            </a:extLst>
          </p:cNvPr>
          <p:cNvSpPr txBox="1"/>
          <p:nvPr/>
        </p:nvSpPr>
        <p:spPr>
          <a:xfrm>
            <a:off x="433953" y="77492"/>
            <a:ext cx="112207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Proposition 31</a:t>
            </a:r>
            <a:r>
              <a:rPr lang="en-US" sz="3200" dirty="0"/>
              <a:t>:  </a:t>
            </a:r>
            <a:r>
              <a:rPr lang="en-US" sz="3200" b="1" dirty="0"/>
              <a:t>Banning Flavored Tobacco Products</a:t>
            </a:r>
            <a:endParaRPr lang="en-US" sz="3200" dirty="0"/>
          </a:p>
          <a:p>
            <a:r>
              <a:rPr lang="en-US" sz="3200" dirty="0"/>
              <a:t>Examples of flavored tobacco products include </a:t>
            </a:r>
            <a:r>
              <a:rPr lang="en-US" sz="3200" b="1" dirty="0"/>
              <a:t>candy-flavored e-cigarettes </a:t>
            </a:r>
            <a:r>
              <a:rPr lang="en-US" sz="3200" dirty="0"/>
              <a:t>(vaping)</a:t>
            </a:r>
            <a:r>
              <a:rPr lang="en-US" sz="3200" b="1" dirty="0"/>
              <a:t> or menthol cigarettes</a:t>
            </a:r>
            <a:r>
              <a:rPr lang="en-US" sz="3200" dirty="0"/>
              <a:t>.</a:t>
            </a:r>
            <a:r>
              <a:rPr lang="en-US" sz="3200" dirty="0">
                <a:effectLst/>
              </a:rPr>
              <a:t> </a:t>
            </a:r>
            <a:endParaRPr lang="en-US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68CE3AF-A7FA-2045-B66B-558CB28A5FA3}"/>
              </a:ext>
            </a:extLst>
          </p:cNvPr>
          <p:cNvSpPr/>
          <p:nvPr/>
        </p:nvSpPr>
        <p:spPr>
          <a:xfrm>
            <a:off x="3048000" y="238127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736F102-6874-6340-9958-1236F1E2E10D}"/>
              </a:ext>
            </a:extLst>
          </p:cNvPr>
          <p:cNvSpPr/>
          <p:nvPr/>
        </p:nvSpPr>
        <p:spPr>
          <a:xfrm>
            <a:off x="397763" y="1647152"/>
            <a:ext cx="1125696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Yes on 31 	</a:t>
            </a:r>
            <a:r>
              <a:rPr lang="en-US" sz="2800" dirty="0">
                <a:latin typeface="Geometric415BT"/>
                <a:ea typeface="Times New Roman" panose="02020603050405020304" pitchFamily="18" charset="0"/>
              </a:rPr>
              <a:t>Stop the sale of flavored tobacco products at gas stations, grocery stores, vending machines, and other places.   Kids are drawn to sweet-flavored tobacco products.  Nicotine is very addictive and flavored tobacco could cause life-long addiction.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800" dirty="0">
                <a:latin typeface="Geometric415BT"/>
                <a:ea typeface="Times New Roman" panose="02020603050405020304" pitchFamily="18" charset="0"/>
              </a:rPr>
              <a:t> A ban would save lives by keeping children from smoking.</a:t>
            </a:r>
          </a:p>
          <a:p>
            <a:r>
              <a:rPr lang="en-US" sz="2800" b="1" dirty="0"/>
              <a:t>         No on 31   	</a:t>
            </a:r>
            <a:r>
              <a:rPr lang="en-US" sz="2800" dirty="0"/>
              <a:t>Allow for the sale of flavored tobacco products and get the tax  money  (around $100 million every year). 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E2A6B5B-B2C4-D241-8C0A-8B6666A23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763" y="512993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145" name="Picture 1" descr="/var/folders/d0/cszkwjd95fs3p0_ny7rdbn0w0000gn/T/com.microsoft.Word/WebArchiveCopyPasteTempFiles/th?id=OIP.REGPp4VqMQP02xGiDyhFnAHaE7&amp;pid=Api&amp;P=0">
            <a:extLst>
              <a:ext uri="{FF2B5EF4-FFF2-40B4-BE49-F238E27FC236}">
                <a16:creationId xmlns:a16="http://schemas.microsoft.com/office/drawing/2014/main" id="{5FC4B720-E959-8F4E-961F-A544EFDB4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" t="-392" r="40887" b="392"/>
          <a:stretch>
            <a:fillRect/>
          </a:stretch>
        </p:blipFill>
        <p:spPr bwMode="auto">
          <a:xfrm>
            <a:off x="1298025" y="4845468"/>
            <a:ext cx="1710006" cy="194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/var/folders/d0/cszkwjd95fs3p0_ny7rdbn0w0000gn/T/com.microsoft.Word/WebArchiveCopyPasteTempFiles/Bubble-Gum.jpg">
            <a:extLst>
              <a:ext uri="{FF2B5EF4-FFF2-40B4-BE49-F238E27FC236}">
                <a16:creationId xmlns:a16="http://schemas.microsoft.com/office/drawing/2014/main" id="{789F1C16-1B59-674B-9FC7-CB5640B0853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0" b="5564"/>
          <a:stretch/>
        </p:blipFill>
        <p:spPr bwMode="auto">
          <a:xfrm>
            <a:off x="3660323" y="4663440"/>
            <a:ext cx="2198014" cy="21945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147" name="Picture 2" descr="/var/folders/d0/cszkwjd95fs3p0_ny7rdbn0w0000gn/T/com.microsoft.Word/WebArchiveCopyPasteTempFiles/th?id=OIP.AV9gPrpWyaFUKHkUIZTtzgHaHa&amp;pid=Api&amp;P=0">
            <a:extLst>
              <a:ext uri="{FF2B5EF4-FFF2-40B4-BE49-F238E27FC236}">
                <a16:creationId xmlns:a16="http://schemas.microsoft.com/office/drawing/2014/main" id="{C99E8B7B-01B6-0548-8C84-807A5C770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326" y="4829970"/>
            <a:ext cx="2011680" cy="201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>
            <a:extLst>
              <a:ext uri="{FF2B5EF4-FFF2-40B4-BE49-F238E27FC236}">
                <a16:creationId xmlns:a16="http://schemas.microsoft.com/office/drawing/2014/main" id="{11FDBAC5-6F4A-7046-A7F3-05255B7AC9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149" name="Picture 3" descr="/var/folders/d0/cszkwjd95fs3p0_ny7rdbn0w0000gn/T/com.microsoft.Word/WebArchiveCopyPasteTempFiles/7765%20Vaping%20ads%20instagram%20youth%202048%20x%202048%20WEB.jpg">
            <a:extLst>
              <a:ext uri="{FF2B5EF4-FFF2-40B4-BE49-F238E27FC236}">
                <a16:creationId xmlns:a16="http://schemas.microsoft.com/office/drawing/2014/main" id="{2F4A9D4D-B7CC-4748-9EAE-524B4C38E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6913" y="4899413"/>
            <a:ext cx="1920240" cy="192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57">
            <a:extLst>
              <a:ext uri="{FF2B5EF4-FFF2-40B4-BE49-F238E27FC236}">
                <a16:creationId xmlns:a16="http://schemas.microsoft.com/office/drawing/2014/main" id="{039225CC-C04B-CC41-826D-D63683BAD5F7}"/>
              </a:ext>
            </a:extLst>
          </p:cNvPr>
          <p:cNvSpPr txBox="1">
            <a:spLocks noChangeAspect="1"/>
          </p:cNvSpPr>
          <p:nvPr/>
        </p:nvSpPr>
        <p:spPr>
          <a:xfrm>
            <a:off x="514337" y="1652931"/>
            <a:ext cx="524049" cy="457200"/>
          </a:xfrm>
          <a:prstGeom prst="rect">
            <a:avLst/>
          </a:prstGeom>
          <a:solidFill>
            <a:schemeClr val="lt1"/>
          </a:solidFill>
          <a:ln w="31750">
            <a:solidFill>
              <a:schemeClr val="tx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 Box 57">
            <a:extLst>
              <a:ext uri="{FF2B5EF4-FFF2-40B4-BE49-F238E27FC236}">
                <a16:creationId xmlns:a16="http://schemas.microsoft.com/office/drawing/2014/main" id="{02480441-70A4-C348-B019-CC5EC640B139}"/>
              </a:ext>
            </a:extLst>
          </p:cNvPr>
          <p:cNvSpPr txBox="1">
            <a:spLocks noChangeAspect="1"/>
          </p:cNvSpPr>
          <p:nvPr/>
        </p:nvSpPr>
        <p:spPr>
          <a:xfrm>
            <a:off x="560830" y="3822698"/>
            <a:ext cx="524049" cy="457200"/>
          </a:xfrm>
          <a:prstGeom prst="rect">
            <a:avLst/>
          </a:prstGeom>
          <a:solidFill>
            <a:schemeClr val="lt1"/>
          </a:solidFill>
          <a:ln w="31750">
            <a:solidFill>
              <a:schemeClr val="tx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016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58EC96C-4BC7-2B40-9A57-4E226716B157}"/>
              </a:ext>
            </a:extLst>
          </p:cNvPr>
          <p:cNvSpPr/>
          <p:nvPr/>
        </p:nvSpPr>
        <p:spPr>
          <a:xfrm>
            <a:off x="341271" y="202774"/>
            <a:ext cx="109110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Some S.F. City and County Propositions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Vote Yes or No</a:t>
            </a:r>
            <a:r>
              <a:rPr lang="en-US" sz="3200" dirty="0">
                <a:effectLst/>
              </a:rPr>
              <a:t> </a:t>
            </a:r>
            <a:endParaRPr lang="en-US" sz="3200" dirty="0"/>
          </a:p>
        </p:txBody>
      </p:sp>
      <p:sp>
        <p:nvSpPr>
          <p:cNvPr id="3" name="Text Box 45">
            <a:extLst>
              <a:ext uri="{FF2B5EF4-FFF2-40B4-BE49-F238E27FC236}">
                <a16:creationId xmlns:a16="http://schemas.microsoft.com/office/drawing/2014/main" id="{8F30A2EA-5062-024C-8D94-F101B978F18C}"/>
              </a:ext>
            </a:extLst>
          </p:cNvPr>
          <p:cNvSpPr txBox="1">
            <a:spLocks noChangeAspect="1"/>
          </p:cNvSpPr>
          <p:nvPr/>
        </p:nvSpPr>
        <p:spPr>
          <a:xfrm>
            <a:off x="11252334" y="266562"/>
            <a:ext cx="465714" cy="457200"/>
          </a:xfrm>
          <a:prstGeom prst="rect">
            <a:avLst/>
          </a:prstGeom>
          <a:solidFill>
            <a:schemeClr val="lt1"/>
          </a:solidFill>
          <a:ln w="31750">
            <a:solidFill>
              <a:schemeClr val="tx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X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CDD908-0807-0641-9EB5-CB790ECC3968}"/>
              </a:ext>
            </a:extLst>
          </p:cNvPr>
          <p:cNvSpPr txBox="1"/>
          <p:nvPr/>
        </p:nvSpPr>
        <p:spPr>
          <a:xfrm>
            <a:off x="914400" y="805913"/>
            <a:ext cx="10602170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Proposition F:</a:t>
            </a:r>
            <a:r>
              <a:rPr lang="en-US" sz="2800" dirty="0"/>
              <a:t>    </a:t>
            </a:r>
            <a:r>
              <a:rPr lang="en-US" sz="2800" b="1" dirty="0"/>
              <a:t>Library Preservation Fund Renewal</a:t>
            </a:r>
            <a:endParaRPr lang="en-US" sz="2800" dirty="0"/>
          </a:p>
          <a:p>
            <a:r>
              <a:rPr lang="en-US" sz="2800" dirty="0"/>
              <a:t>      which expires in 2023, to be funded by a tax on property.</a:t>
            </a:r>
            <a:r>
              <a:rPr lang="en-US" dirty="0"/>
              <a:t>  </a:t>
            </a:r>
          </a:p>
          <a:p>
            <a:r>
              <a:rPr lang="en-US" b="1" u="sng" dirty="0">
                <a:hlinkClick r:id="rId2"/>
              </a:rPr>
              <a:t>San Francisco, California, Proposition F, Library Preservation Fund Renewal Amendment (November 2022):</a:t>
            </a:r>
            <a:r>
              <a:rPr lang="en-US" b="1" dirty="0">
                <a:hlinkClick r:id="rId2"/>
              </a:rPr>
              <a:t> </a:t>
            </a:r>
            <a:endParaRPr lang="en-US" dirty="0"/>
          </a:p>
          <a:p>
            <a:endParaRPr lang="en-US" sz="2800" dirty="0"/>
          </a:p>
          <a:p>
            <a:r>
              <a:rPr lang="en-US" sz="2800" b="1" dirty="0"/>
              <a:t>Yes on F</a:t>
            </a:r>
            <a:endParaRPr lang="en-US" sz="2800" dirty="0"/>
          </a:p>
          <a:p>
            <a:r>
              <a:rPr lang="en-US" sz="2800" dirty="0"/>
              <a:t>The SF Public Libraries should </a:t>
            </a:r>
            <a:r>
              <a:rPr lang="en-US" sz="2800" b="1" dirty="0"/>
              <a:t>continue to</a:t>
            </a:r>
            <a:r>
              <a:rPr lang="en-US" sz="2800" dirty="0"/>
              <a:t> </a:t>
            </a:r>
            <a:r>
              <a:rPr lang="en-US" sz="2800" b="1" dirty="0"/>
              <a:t>get funds</a:t>
            </a:r>
            <a:r>
              <a:rPr lang="en-US" sz="2800" dirty="0"/>
              <a:t> (after 2023) for increased hours for the main branch and its 27 neighborhood branches being open every week.</a:t>
            </a:r>
          </a:p>
          <a:p>
            <a:r>
              <a:rPr lang="en-US" sz="2800" b="1" dirty="0"/>
              <a:t>No on F</a:t>
            </a:r>
            <a:endParaRPr lang="en-US" sz="2800" dirty="0"/>
          </a:p>
          <a:p>
            <a:r>
              <a:rPr lang="en-US" sz="2800" dirty="0"/>
              <a:t>The SF Public Libraries should get </a:t>
            </a:r>
            <a:r>
              <a:rPr lang="en-US" sz="2800" b="1" dirty="0"/>
              <a:t>no more funds</a:t>
            </a:r>
            <a:r>
              <a:rPr lang="en-US" sz="2800" dirty="0"/>
              <a:t> </a:t>
            </a:r>
          </a:p>
          <a:p>
            <a:r>
              <a:rPr lang="en-US" sz="2800" dirty="0"/>
              <a:t>(after 2023).  This will reduce</a:t>
            </a:r>
            <a:r>
              <a:rPr lang="en-US" sz="2800" b="1" dirty="0"/>
              <a:t> </a:t>
            </a:r>
            <a:r>
              <a:rPr lang="en-US" sz="2800" dirty="0"/>
              <a:t>the hours for the </a:t>
            </a:r>
          </a:p>
          <a:p>
            <a:r>
              <a:rPr lang="en-US" sz="2800" dirty="0"/>
              <a:t>main branch and its 27 neighborhood branches </a:t>
            </a:r>
          </a:p>
          <a:p>
            <a:r>
              <a:rPr lang="en-US" sz="2800" dirty="0"/>
              <a:t>being open every week.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dirty="0"/>
          </a:p>
        </p:txBody>
      </p:sp>
      <p:sp>
        <p:nvSpPr>
          <p:cNvPr id="5" name="Text Box 57">
            <a:extLst>
              <a:ext uri="{FF2B5EF4-FFF2-40B4-BE49-F238E27FC236}">
                <a16:creationId xmlns:a16="http://schemas.microsoft.com/office/drawing/2014/main" id="{2882C2AC-7659-704D-88B1-3C66403AA3B3}"/>
              </a:ext>
            </a:extLst>
          </p:cNvPr>
          <p:cNvSpPr txBox="1">
            <a:spLocks noChangeAspect="1"/>
          </p:cNvSpPr>
          <p:nvPr/>
        </p:nvSpPr>
        <p:spPr>
          <a:xfrm>
            <a:off x="359353" y="2365860"/>
            <a:ext cx="524049" cy="457200"/>
          </a:xfrm>
          <a:prstGeom prst="rect">
            <a:avLst/>
          </a:prstGeom>
          <a:solidFill>
            <a:schemeClr val="lt1"/>
          </a:solidFill>
          <a:ln w="31750">
            <a:solidFill>
              <a:schemeClr val="tx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 Box 57">
            <a:extLst>
              <a:ext uri="{FF2B5EF4-FFF2-40B4-BE49-F238E27FC236}">
                <a16:creationId xmlns:a16="http://schemas.microsoft.com/office/drawing/2014/main" id="{0BE1158E-C98F-2941-9FC1-646335BE1B9B}"/>
              </a:ext>
            </a:extLst>
          </p:cNvPr>
          <p:cNvSpPr txBox="1">
            <a:spLocks noChangeAspect="1"/>
          </p:cNvSpPr>
          <p:nvPr/>
        </p:nvSpPr>
        <p:spPr>
          <a:xfrm>
            <a:off x="341271" y="4114585"/>
            <a:ext cx="524049" cy="457200"/>
          </a:xfrm>
          <a:prstGeom prst="rect">
            <a:avLst/>
          </a:prstGeom>
          <a:solidFill>
            <a:schemeClr val="lt1"/>
          </a:solidFill>
          <a:ln w="31750">
            <a:solidFill>
              <a:schemeClr val="tx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6" descr="/var/folders/d0/cszkwjd95fs3p0_ny7rdbn0w0000gn/T/com.microsoft.Word/WebArchiveCopyPasteTempFiles/th?id=OIP.R1rpKPGdRxlsPapNKObuqQHaEo&amp;pid=Api&amp;P=0">
            <a:extLst>
              <a:ext uri="{FF2B5EF4-FFF2-40B4-BE49-F238E27FC236}">
                <a16:creationId xmlns:a16="http://schemas.microsoft.com/office/drawing/2014/main" id="{5D808F3B-3D8F-AC4A-957F-E2C329E019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577" y="4343185"/>
            <a:ext cx="3804118" cy="2377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7217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F19E9C-866E-AB4A-8350-5C522A1ACA59}"/>
              </a:ext>
            </a:extLst>
          </p:cNvPr>
          <p:cNvSpPr/>
          <p:nvPr/>
        </p:nvSpPr>
        <p:spPr>
          <a:xfrm>
            <a:off x="139485" y="192154"/>
            <a:ext cx="12052515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Proposition G: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Student Success Grants to Schools 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Additional funds for some S.F.U.S.D. schools through 2038.</a:t>
            </a:r>
          </a:p>
          <a:p>
            <a:r>
              <a:rPr lang="en-US" sz="2700" dirty="0"/>
              <a:t>Because of the COVID-19 pandemic, school shut downs, home learning, teacher shortages, lower enrollment, and large number of students needing support, </a:t>
            </a:r>
          </a:p>
          <a:p>
            <a:r>
              <a:rPr lang="en-US" sz="2700" dirty="0"/>
              <a:t>SFUSD schools need additional money.  The money will come from the City (for example, $11 million for 2023-24, $35 million for 2024-25), coming from a new tax.</a:t>
            </a:r>
          </a:p>
          <a:p>
            <a:r>
              <a:rPr lang="en-US" dirty="0"/>
              <a:t>•  </a:t>
            </a:r>
            <a:r>
              <a:rPr lang="en-US" b="1" u="sng" dirty="0">
                <a:hlinkClick r:id="rId2"/>
              </a:rPr>
              <a:t>San Francisco, California, Proposition G, Create Student Success Fund to Provide Additional Grants to San Francisco Unified School District Amendment (November 2022):</a:t>
            </a:r>
            <a:r>
              <a:rPr lang="en-US" b="1" dirty="0">
                <a:hlinkClick r:id="rId2"/>
              </a:rPr>
              <a:t> </a:t>
            </a:r>
            <a:endParaRPr lang="en-US" dirty="0"/>
          </a:p>
          <a:p>
            <a:endParaRPr lang="en-US" sz="2600" dirty="0"/>
          </a:p>
          <a:p>
            <a:r>
              <a:rPr lang="en-US" sz="2800" b="1" dirty="0"/>
              <a:t>   	    Yes on G </a:t>
            </a:r>
            <a:endParaRPr lang="en-US" sz="2800" dirty="0"/>
          </a:p>
          <a:p>
            <a:r>
              <a:rPr lang="en-US" sz="2800" dirty="0"/>
              <a:t>   The City should give grants to some schools </a:t>
            </a:r>
          </a:p>
          <a:p>
            <a:r>
              <a:rPr lang="en-US" sz="2800" dirty="0"/>
              <a:t>	who need help.  Schools will apply for grants.</a:t>
            </a:r>
          </a:p>
          <a:p>
            <a:r>
              <a:rPr lang="en-US" sz="2800" dirty="0"/>
              <a:t>  </a:t>
            </a:r>
          </a:p>
          <a:p>
            <a:r>
              <a:rPr lang="en-US" sz="2800" b="1" dirty="0"/>
              <a:t>  	</a:t>
            </a:r>
            <a:r>
              <a:rPr lang="en-US" sz="2800" b="1"/>
              <a:t>    No </a:t>
            </a:r>
            <a:r>
              <a:rPr lang="en-US" sz="2800" b="1" dirty="0"/>
              <a:t>on G</a:t>
            </a:r>
            <a:endParaRPr lang="en-US" sz="2800" dirty="0"/>
          </a:p>
          <a:p>
            <a:r>
              <a:rPr lang="en-US" sz="2800" dirty="0"/>
              <a:t>   The City should </a:t>
            </a:r>
            <a:r>
              <a:rPr lang="en-US" sz="2800" b="1" dirty="0"/>
              <a:t>not</a:t>
            </a:r>
            <a:r>
              <a:rPr lang="en-US" sz="2800" dirty="0"/>
              <a:t> give grants to some schools who need help.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 Box 57">
            <a:extLst>
              <a:ext uri="{FF2B5EF4-FFF2-40B4-BE49-F238E27FC236}">
                <a16:creationId xmlns:a16="http://schemas.microsoft.com/office/drawing/2014/main" id="{ECFD9A9E-17F9-8547-A1A4-74392700855A}"/>
              </a:ext>
            </a:extLst>
          </p:cNvPr>
          <p:cNvSpPr txBox="1">
            <a:spLocks noChangeAspect="1"/>
          </p:cNvSpPr>
          <p:nvPr/>
        </p:nvSpPr>
        <p:spPr>
          <a:xfrm>
            <a:off x="343859" y="3807201"/>
            <a:ext cx="524049" cy="457200"/>
          </a:xfrm>
          <a:prstGeom prst="rect">
            <a:avLst/>
          </a:prstGeom>
          <a:solidFill>
            <a:schemeClr val="lt1"/>
          </a:solidFill>
          <a:ln w="31750">
            <a:solidFill>
              <a:schemeClr val="tx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 Box 57">
            <a:extLst>
              <a:ext uri="{FF2B5EF4-FFF2-40B4-BE49-F238E27FC236}">
                <a16:creationId xmlns:a16="http://schemas.microsoft.com/office/drawing/2014/main" id="{2A75932C-6110-BB4B-AD97-BE90362AFF82}"/>
              </a:ext>
            </a:extLst>
          </p:cNvPr>
          <p:cNvSpPr txBox="1">
            <a:spLocks noChangeAspect="1"/>
          </p:cNvSpPr>
          <p:nvPr/>
        </p:nvSpPr>
        <p:spPr>
          <a:xfrm>
            <a:off x="359359" y="5465520"/>
            <a:ext cx="524049" cy="457200"/>
          </a:xfrm>
          <a:prstGeom prst="rect">
            <a:avLst/>
          </a:prstGeom>
          <a:solidFill>
            <a:schemeClr val="lt1"/>
          </a:solidFill>
          <a:ln w="31750">
            <a:solidFill>
              <a:schemeClr val="tx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CBB973-3D9C-FC46-86C9-812ADC9555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8650" y="3477216"/>
            <a:ext cx="30099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5398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1549</Words>
  <Application>Microsoft Office PowerPoint</Application>
  <PresentationFormat>Widescreen</PresentationFormat>
  <Paragraphs>155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Geometric415BT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Bartel</dc:creator>
  <cp:lastModifiedBy>Cen, Cynthia</cp:lastModifiedBy>
  <cp:revision>29</cp:revision>
  <dcterms:created xsi:type="dcterms:W3CDTF">2022-10-24T04:20:21Z</dcterms:created>
  <dcterms:modified xsi:type="dcterms:W3CDTF">2022-10-24T19:48:16Z</dcterms:modified>
</cp:coreProperties>
</file>